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37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1" r:id="rId31"/>
    <p:sldId id="292" r:id="rId32"/>
    <p:sldId id="293" r:id="rId33"/>
    <p:sldId id="297" r:id="rId34"/>
    <p:sldId id="295" r:id="rId35"/>
    <p:sldId id="296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8" r:id="rId4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98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0100" y="2775711"/>
            <a:ext cx="5060950" cy="5856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5100" y="2770123"/>
            <a:ext cx="5226050" cy="5515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51000" y="762000"/>
            <a:ext cx="9664700" cy="92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7400" y="357631"/>
            <a:ext cx="6339840" cy="770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700" y="2395220"/>
            <a:ext cx="10084435" cy="4213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382500" y="9116528"/>
            <a:ext cx="304800" cy="287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C696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://www.refactoring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953000" y="520700"/>
              <a:ext cx="30607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7500" y="1231900"/>
              <a:ext cx="9829800" cy="63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7500" y="357631"/>
            <a:ext cx="9836785" cy="1481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715" algn="ctr">
              <a:lnSpc>
                <a:spcPts val="5710"/>
              </a:lnSpc>
              <a:spcBef>
                <a:spcPts val="135"/>
              </a:spcBef>
            </a:pPr>
            <a:r>
              <a:rPr spc="-10" dirty="0"/>
              <a:t>Refactoring:</a:t>
            </a:r>
          </a:p>
          <a:p>
            <a:pPr algn="ctr">
              <a:lnSpc>
                <a:spcPts val="5710"/>
              </a:lnSpc>
              <a:tabLst>
                <a:tab pos="6301740" algn="l"/>
              </a:tabLst>
            </a:pPr>
            <a:r>
              <a:rPr spc="5" dirty="0"/>
              <a:t>Improving </a:t>
            </a:r>
            <a:r>
              <a:rPr spc="75" dirty="0"/>
              <a:t>the</a:t>
            </a:r>
            <a:r>
              <a:rPr spc="15" dirty="0"/>
              <a:t> </a:t>
            </a:r>
            <a:r>
              <a:rPr spc="-30" dirty="0"/>
              <a:t>Design</a:t>
            </a:r>
            <a:r>
              <a:rPr spc="10" dirty="0"/>
              <a:t> </a:t>
            </a:r>
            <a:r>
              <a:rPr spc="-140" dirty="0"/>
              <a:t>of	</a:t>
            </a:r>
            <a:r>
              <a:rPr spc="-50" dirty="0"/>
              <a:t>Existing</a:t>
            </a:r>
            <a:r>
              <a:rPr spc="-75" dirty="0"/>
              <a:t> </a:t>
            </a:r>
            <a:r>
              <a:rPr spc="95" dirty="0"/>
              <a:t>Code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0100" y="2782823"/>
            <a:ext cx="8374380" cy="491673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435100">
              <a:lnSpc>
                <a:spcPts val="3100"/>
              </a:lnSpc>
              <a:spcBef>
                <a:spcPts val="305"/>
              </a:spcBef>
              <a:tabLst>
                <a:tab pos="1106805" algn="l"/>
              </a:tabLst>
            </a:pPr>
            <a:r>
              <a:rPr sz="2650" spc="130" dirty="0">
                <a:solidFill>
                  <a:srgbClr val="6C6963"/>
                </a:solidFill>
                <a:latin typeface="Times New Roman"/>
                <a:cs typeface="Times New Roman"/>
              </a:rPr>
              <a:t>One</a:t>
            </a:r>
            <a:r>
              <a:rPr sz="2650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-7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2650" spc="50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2650" spc="-5" dirty="0">
                <a:solidFill>
                  <a:srgbClr val="6C6963"/>
                </a:solidFill>
                <a:latin typeface="Times New Roman"/>
                <a:cs typeface="Times New Roman"/>
              </a:rPr>
              <a:t>best </a:t>
            </a:r>
            <a:r>
              <a:rPr sz="2650" spc="-10" dirty="0">
                <a:solidFill>
                  <a:srgbClr val="6C6963"/>
                </a:solidFill>
                <a:latin typeface="Times New Roman"/>
                <a:cs typeface="Times New Roman"/>
              </a:rPr>
              <a:t>references </a:t>
            </a:r>
            <a:r>
              <a:rPr sz="2650" spc="60" dirty="0">
                <a:solidFill>
                  <a:srgbClr val="6C6963"/>
                </a:solidFill>
                <a:latin typeface="Times New Roman"/>
                <a:cs typeface="Times New Roman"/>
              </a:rPr>
              <a:t>on </a:t>
            </a:r>
            <a:r>
              <a:rPr sz="2650" spc="-25" dirty="0">
                <a:solidFill>
                  <a:srgbClr val="6C6963"/>
                </a:solidFill>
                <a:latin typeface="Times New Roman"/>
                <a:cs typeface="Times New Roman"/>
              </a:rPr>
              <a:t>software</a:t>
            </a:r>
            <a:r>
              <a:rPr sz="2650" spc="-12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6C6963"/>
                </a:solidFill>
                <a:latin typeface="Times New Roman"/>
                <a:cs typeface="Times New Roman"/>
              </a:rPr>
              <a:t>refactoring,  </a:t>
            </a:r>
            <a:r>
              <a:rPr sz="2650" spc="-5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650" spc="-25" dirty="0">
                <a:solidFill>
                  <a:srgbClr val="6C6963"/>
                </a:solidFill>
                <a:latin typeface="Times New Roman"/>
                <a:cs typeface="Times New Roman"/>
              </a:rPr>
              <a:t>illustrative </a:t>
            </a:r>
            <a:r>
              <a:rPr sz="2650" spc="-10" dirty="0">
                <a:solidFill>
                  <a:srgbClr val="6C6963"/>
                </a:solidFill>
                <a:latin typeface="Times New Roman"/>
                <a:cs typeface="Times New Roman"/>
              </a:rPr>
              <a:t>examples </a:t>
            </a:r>
            <a:r>
              <a:rPr sz="2650" spc="15" dirty="0">
                <a:solidFill>
                  <a:srgbClr val="6C6963"/>
                </a:solidFill>
                <a:latin typeface="Times New Roman"/>
                <a:cs typeface="Times New Roman"/>
              </a:rPr>
              <a:t>in</a:t>
            </a:r>
            <a:r>
              <a:rPr sz="2650" spc="6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-60" dirty="0">
                <a:solidFill>
                  <a:srgbClr val="6C6963"/>
                </a:solidFill>
                <a:latin typeface="Times New Roman"/>
                <a:cs typeface="Times New Roman"/>
              </a:rPr>
              <a:t>Java:</a:t>
            </a:r>
            <a:endParaRPr sz="2650" dirty="0">
              <a:latin typeface="Times New Roman"/>
              <a:cs typeface="Times New Roman"/>
            </a:endParaRPr>
          </a:p>
          <a:p>
            <a:pPr marL="469900">
              <a:lnSpc>
                <a:spcPts val="3140"/>
              </a:lnSpc>
              <a:spcBef>
                <a:spcPts val="2530"/>
              </a:spcBef>
              <a:tabLst>
                <a:tab pos="4838065" algn="l"/>
              </a:tabLst>
            </a:pPr>
            <a:r>
              <a:rPr sz="2650" i="1" spc="-210" dirty="0">
                <a:solidFill>
                  <a:srgbClr val="6C6963"/>
                </a:solidFill>
                <a:latin typeface="Times New Roman"/>
                <a:cs typeface="Times New Roman"/>
              </a:rPr>
              <a:t>Refactoring:  Improving  </a:t>
            </a:r>
            <a:r>
              <a:rPr sz="2650" i="1" spc="-225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2650" i="1" spc="-4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i="1" spc="-220" dirty="0">
                <a:solidFill>
                  <a:srgbClr val="6C6963"/>
                </a:solidFill>
                <a:latin typeface="Times New Roman"/>
                <a:cs typeface="Times New Roman"/>
              </a:rPr>
              <a:t>Design</a:t>
            </a:r>
            <a:r>
              <a:rPr sz="2650" i="1" spc="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i="1" spc="-21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2650" i="1" spc="-140" dirty="0">
                <a:solidFill>
                  <a:srgbClr val="6C6963"/>
                </a:solidFill>
                <a:latin typeface="Times New Roman"/>
                <a:cs typeface="Times New Roman"/>
              </a:rPr>
              <a:t>Existing</a:t>
            </a:r>
            <a:r>
              <a:rPr sz="2650" i="1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i="1" spc="-229" dirty="0">
                <a:solidFill>
                  <a:srgbClr val="6C6963"/>
                </a:solidFill>
                <a:latin typeface="Times New Roman"/>
                <a:cs typeface="Times New Roman"/>
              </a:rPr>
              <a:t>Code.</a:t>
            </a:r>
            <a:endParaRPr sz="2650" dirty="0">
              <a:latin typeface="Times New Roman"/>
              <a:cs typeface="Times New Roman"/>
            </a:endParaRPr>
          </a:p>
          <a:p>
            <a:pPr marL="469900">
              <a:lnSpc>
                <a:spcPts val="3140"/>
              </a:lnSpc>
            </a:pPr>
            <a:r>
              <a:rPr sz="2650" spc="65" dirty="0">
                <a:solidFill>
                  <a:srgbClr val="6C6963"/>
                </a:solidFill>
                <a:latin typeface="Times New Roman"/>
                <a:cs typeface="Times New Roman"/>
              </a:rPr>
              <a:t>Martin </a:t>
            </a:r>
            <a:r>
              <a:rPr sz="2650" spc="-90" dirty="0">
                <a:solidFill>
                  <a:srgbClr val="6C6963"/>
                </a:solidFill>
                <a:latin typeface="Times New Roman"/>
                <a:cs typeface="Times New Roman"/>
              </a:rPr>
              <a:t>Fowler. </a:t>
            </a:r>
            <a:r>
              <a:rPr sz="2650" spc="-5" dirty="0">
                <a:solidFill>
                  <a:srgbClr val="6C6963"/>
                </a:solidFill>
                <a:latin typeface="Times New Roman"/>
                <a:cs typeface="Times New Roman"/>
              </a:rPr>
              <a:t>Addison </a:t>
            </a:r>
            <a:r>
              <a:rPr sz="2650" spc="-130" dirty="0">
                <a:solidFill>
                  <a:srgbClr val="6C6963"/>
                </a:solidFill>
                <a:latin typeface="Times New Roman"/>
                <a:cs typeface="Times New Roman"/>
              </a:rPr>
              <a:t>Wesley, </a:t>
            </a:r>
            <a:r>
              <a:rPr sz="2650" spc="15" dirty="0">
                <a:solidFill>
                  <a:srgbClr val="6C6963"/>
                </a:solidFill>
                <a:latin typeface="Times New Roman"/>
                <a:cs typeface="Times New Roman"/>
              </a:rPr>
              <a:t>2000. </a:t>
            </a:r>
            <a:r>
              <a:rPr sz="2650" spc="-10" dirty="0">
                <a:solidFill>
                  <a:srgbClr val="6C6963"/>
                </a:solidFill>
                <a:latin typeface="Times New Roman"/>
                <a:cs typeface="Times New Roman"/>
              </a:rPr>
              <a:t>ISBN:</a:t>
            </a:r>
            <a:r>
              <a:rPr sz="2650" spc="18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15" dirty="0">
                <a:solidFill>
                  <a:srgbClr val="6C6963"/>
                </a:solidFill>
                <a:latin typeface="Times New Roman"/>
                <a:cs typeface="Times New Roman"/>
              </a:rPr>
              <a:t>0201485672</a:t>
            </a:r>
            <a:endParaRPr sz="2650" dirty="0">
              <a:latin typeface="Times New Roman"/>
              <a:cs typeface="Times New Roman"/>
            </a:endParaRPr>
          </a:p>
          <a:p>
            <a:pPr marL="12700" marR="3836670" indent="457200">
              <a:lnSpc>
                <a:spcPct val="182400"/>
              </a:lnSpc>
              <a:tabLst>
                <a:tab pos="1822450" algn="l"/>
              </a:tabLst>
            </a:pPr>
            <a:r>
              <a:rPr sz="2650" spc="-10" dirty="0">
                <a:solidFill>
                  <a:srgbClr val="6C6963"/>
                </a:solidFill>
                <a:latin typeface="Times New Roman"/>
                <a:cs typeface="Times New Roman"/>
              </a:rPr>
              <a:t>See </a:t>
            </a:r>
            <a:r>
              <a:rPr sz="2650" spc="-35" dirty="0">
                <a:solidFill>
                  <a:srgbClr val="6C6963"/>
                </a:solidFill>
                <a:latin typeface="Times New Roman"/>
                <a:cs typeface="Times New Roman"/>
              </a:rPr>
              <a:t>also </a:t>
            </a:r>
            <a:r>
              <a:rPr sz="2650" u="heavy" spc="-35" dirty="0">
                <a:solidFill>
                  <a:srgbClr val="34A5DA"/>
                </a:solidFill>
                <a:uFill>
                  <a:solidFill>
                    <a:srgbClr val="34A5DA"/>
                  </a:solidFill>
                </a:uFill>
                <a:latin typeface="Times New Roman"/>
                <a:cs typeface="Times New Roman"/>
                <a:hlinkClick r:id="rId4"/>
              </a:rPr>
              <a:t>www.refactoring.com </a:t>
            </a:r>
            <a:r>
              <a:rPr sz="2650" spc="-35" dirty="0">
                <a:solidFill>
                  <a:srgbClr val="34A5DA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6C6963"/>
                </a:solidFill>
                <a:latin typeface="Times New Roman"/>
                <a:cs typeface="Times New Roman"/>
              </a:rPr>
              <a:t>Overview</a:t>
            </a:r>
            <a:r>
              <a:rPr sz="2650" spc="1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-7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2650" spc="-15" dirty="0">
                <a:solidFill>
                  <a:srgbClr val="6C6963"/>
                </a:solidFill>
                <a:latin typeface="Times New Roman"/>
                <a:cs typeface="Times New Roman"/>
              </a:rPr>
              <a:t>this</a:t>
            </a:r>
            <a:r>
              <a:rPr sz="265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25" dirty="0">
                <a:solidFill>
                  <a:srgbClr val="6C6963"/>
                </a:solidFill>
                <a:latin typeface="Times New Roman"/>
                <a:cs typeface="Times New Roman"/>
              </a:rPr>
              <a:t>presentation</a:t>
            </a:r>
            <a:endParaRPr sz="2650" dirty="0">
              <a:latin typeface="Times New Roman"/>
              <a:cs typeface="Times New Roman"/>
            </a:endParaRPr>
          </a:p>
          <a:p>
            <a:pPr marL="948690" indent="-403225">
              <a:lnSpc>
                <a:spcPct val="100000"/>
              </a:lnSpc>
              <a:spcBef>
                <a:spcPts val="2620"/>
              </a:spcBef>
              <a:buAutoNum type="alphaUcPeriod"/>
              <a:tabLst>
                <a:tab pos="949325" algn="l"/>
              </a:tabLst>
            </a:pPr>
            <a:r>
              <a:rPr sz="2650" spc="5" dirty="0">
                <a:solidFill>
                  <a:srgbClr val="6C6963"/>
                </a:solidFill>
                <a:latin typeface="Times New Roman"/>
                <a:cs typeface="Times New Roman"/>
              </a:rPr>
              <a:t>Refactoring</a:t>
            </a:r>
            <a:r>
              <a:rPr sz="265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-35" dirty="0">
                <a:solidFill>
                  <a:srgbClr val="6C6963"/>
                </a:solidFill>
                <a:latin typeface="Times New Roman"/>
                <a:cs typeface="Times New Roman"/>
              </a:rPr>
              <a:t>basics</a:t>
            </a:r>
            <a:endParaRPr sz="2650" dirty="0">
              <a:latin typeface="Times New Roman"/>
              <a:cs typeface="Times New Roman"/>
            </a:endParaRPr>
          </a:p>
          <a:p>
            <a:pPr marL="923290" indent="-377825">
              <a:lnSpc>
                <a:spcPct val="100000"/>
              </a:lnSpc>
              <a:spcBef>
                <a:spcPts val="2620"/>
              </a:spcBef>
              <a:buAutoNum type="alphaUcPeriod"/>
              <a:tabLst>
                <a:tab pos="923925" algn="l"/>
                <a:tab pos="2860675" algn="l"/>
              </a:tabLst>
            </a:pPr>
            <a:r>
              <a:rPr sz="2650" spc="5" dirty="0">
                <a:solidFill>
                  <a:srgbClr val="6C6963"/>
                </a:solidFill>
                <a:latin typeface="Times New Roman"/>
                <a:cs typeface="Times New Roman"/>
              </a:rPr>
              <a:t>Categories</a:t>
            </a:r>
            <a:r>
              <a:rPr sz="2650" spc="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650" spc="-7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2650" spc="5" dirty="0">
                <a:solidFill>
                  <a:srgbClr val="6C6963"/>
                </a:solidFill>
                <a:latin typeface="Times New Roman"/>
                <a:cs typeface="Times New Roman"/>
              </a:rPr>
              <a:t>refactoring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42500" y="5981700"/>
            <a:ext cx="2286000" cy="2933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58700" y="909320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C6963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762000"/>
            <a:ext cx="11277600" cy="90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900" y="510794"/>
            <a:ext cx="11292205" cy="1119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150" spc="125" dirty="0"/>
              <a:t>What </a:t>
            </a:r>
            <a:r>
              <a:rPr sz="7150" spc="85" dirty="0"/>
              <a:t>do </a:t>
            </a:r>
            <a:r>
              <a:rPr sz="7150" spc="-105" dirty="0"/>
              <a:t>you </a:t>
            </a:r>
            <a:r>
              <a:rPr sz="7150" spc="-120" dirty="0"/>
              <a:t>tell </a:t>
            </a:r>
            <a:r>
              <a:rPr sz="7150" spc="100" dirty="0"/>
              <a:t>the</a:t>
            </a:r>
            <a:r>
              <a:rPr sz="7150" spc="20" dirty="0"/>
              <a:t> </a:t>
            </a:r>
            <a:r>
              <a:rPr sz="7150" spc="55" dirty="0"/>
              <a:t>manager?</a:t>
            </a:r>
            <a:endParaRPr sz="7150"/>
          </a:p>
        </p:txBody>
      </p:sp>
      <p:sp>
        <p:nvSpPr>
          <p:cNvPr id="4" name="object 4"/>
          <p:cNvSpPr txBox="1"/>
          <p:nvPr/>
        </p:nvSpPr>
        <p:spPr>
          <a:xfrm>
            <a:off x="800100" y="2815844"/>
            <a:ext cx="9374505" cy="5625258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497205">
              <a:lnSpc>
                <a:spcPts val="4100"/>
              </a:lnSpc>
              <a:spcBef>
                <a:spcPts val="345"/>
              </a:spcBef>
            </a:pPr>
            <a:r>
              <a:rPr sz="3500" spc="65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3500" spc="-190" dirty="0">
                <a:solidFill>
                  <a:srgbClr val="6C6963"/>
                </a:solidFill>
                <a:latin typeface="Times New Roman"/>
                <a:cs typeface="Times New Roman"/>
              </a:rPr>
              <a:t>(s)he’s </a:t>
            </a:r>
            <a:r>
              <a:rPr sz="3500" u="sng" spc="-25" dirty="0">
                <a:solidFill>
                  <a:srgbClr val="6C6963"/>
                </a:solidFill>
                <a:latin typeface="Times New Roman"/>
                <a:cs typeface="Times New Roman"/>
              </a:rPr>
              <a:t>technically </a:t>
            </a:r>
            <a:r>
              <a:rPr sz="3500" u="sng" spc="15" dirty="0">
                <a:solidFill>
                  <a:srgbClr val="6C6963"/>
                </a:solidFill>
                <a:latin typeface="Times New Roman"/>
                <a:cs typeface="Times New Roman"/>
              </a:rPr>
              <a:t>aware </a:t>
            </a:r>
            <a:r>
              <a:rPr sz="3500" spc="-155" dirty="0">
                <a:solidFill>
                  <a:srgbClr val="6C6963"/>
                </a:solidFill>
                <a:latin typeface="Times New Roman"/>
                <a:cs typeface="Times New Roman"/>
              </a:rPr>
              <a:t>(s)he’ll </a:t>
            </a:r>
            <a:r>
              <a:rPr sz="3500" spc="60" dirty="0">
                <a:solidFill>
                  <a:srgbClr val="6C6963"/>
                </a:solidFill>
                <a:latin typeface="Times New Roman"/>
                <a:cs typeface="Times New Roman"/>
              </a:rPr>
              <a:t>understand  </a:t>
            </a:r>
            <a:r>
              <a:rPr sz="3500" spc="-95" dirty="0">
                <a:solidFill>
                  <a:srgbClr val="6C6963"/>
                </a:solidFill>
                <a:latin typeface="Times New Roman"/>
                <a:cs typeface="Times New Roman"/>
              </a:rPr>
              <a:t>why </a:t>
            </a:r>
            <a:r>
              <a:rPr sz="3500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3500" spc="-140" dirty="0">
                <a:solidFill>
                  <a:srgbClr val="6C6963"/>
                </a:solidFill>
                <a:latin typeface="Times New Roman"/>
                <a:cs typeface="Times New Roman"/>
              </a:rPr>
              <a:t>is</a:t>
            </a:r>
            <a:r>
              <a:rPr sz="3500" spc="10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6C6963"/>
                </a:solidFill>
                <a:latin typeface="Times New Roman"/>
                <a:cs typeface="Times New Roman"/>
              </a:rPr>
              <a:t>important.</a:t>
            </a: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12700" marR="5080">
              <a:lnSpc>
                <a:spcPts val="4100"/>
              </a:lnSpc>
            </a:pPr>
            <a:r>
              <a:rPr sz="3500" spc="65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3500" spc="-190" dirty="0">
                <a:solidFill>
                  <a:srgbClr val="6C6963"/>
                </a:solidFill>
                <a:latin typeface="Times New Roman"/>
                <a:cs typeface="Times New Roman"/>
              </a:rPr>
              <a:t>(s)he’s </a:t>
            </a:r>
            <a:r>
              <a:rPr sz="3500" u="sng" spc="10" dirty="0">
                <a:solidFill>
                  <a:srgbClr val="6C6963"/>
                </a:solidFill>
                <a:latin typeface="Times New Roman"/>
                <a:cs typeface="Times New Roman"/>
              </a:rPr>
              <a:t>interested </a:t>
            </a:r>
            <a:r>
              <a:rPr sz="3500" u="sng" spc="15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3500" u="sng" spc="-65" dirty="0">
                <a:solidFill>
                  <a:srgbClr val="6C6963"/>
                </a:solidFill>
                <a:latin typeface="Times New Roman"/>
                <a:cs typeface="Times New Roman"/>
              </a:rPr>
              <a:t>quality</a:t>
            </a:r>
            <a:r>
              <a:rPr sz="3500" spc="-65" dirty="0">
                <a:solidFill>
                  <a:srgbClr val="6C6963"/>
                </a:solidFill>
                <a:latin typeface="Times New Roman"/>
                <a:cs typeface="Times New Roman"/>
              </a:rPr>
              <a:t>, </a:t>
            </a:r>
            <a:r>
              <a:rPr sz="3500" spc="-155" dirty="0">
                <a:solidFill>
                  <a:srgbClr val="6C6963"/>
                </a:solidFill>
                <a:latin typeface="Times New Roman"/>
                <a:cs typeface="Times New Roman"/>
              </a:rPr>
              <a:t>(s)he’ll </a:t>
            </a:r>
            <a:r>
              <a:rPr sz="3500" spc="60" dirty="0">
                <a:solidFill>
                  <a:srgbClr val="6C6963"/>
                </a:solidFill>
                <a:latin typeface="Times New Roman"/>
                <a:cs typeface="Times New Roman"/>
              </a:rPr>
              <a:t>understand  </a:t>
            </a:r>
            <a:r>
              <a:rPr sz="3500" spc="75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3500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3500" spc="-125" dirty="0">
                <a:solidFill>
                  <a:srgbClr val="6C6963"/>
                </a:solidFill>
                <a:latin typeface="Times New Roman"/>
                <a:cs typeface="Times New Roman"/>
              </a:rPr>
              <a:t>will </a:t>
            </a:r>
            <a:r>
              <a:rPr sz="3500" spc="-25" dirty="0">
                <a:solidFill>
                  <a:srgbClr val="6C6963"/>
                </a:solidFill>
                <a:latin typeface="Times New Roman"/>
                <a:cs typeface="Times New Roman"/>
              </a:rPr>
              <a:t>improve </a:t>
            </a:r>
            <a:r>
              <a:rPr sz="3500" spc="-40" dirty="0">
                <a:solidFill>
                  <a:srgbClr val="6C6963"/>
                </a:solidFill>
                <a:latin typeface="Times New Roman"/>
                <a:cs typeface="Times New Roman"/>
              </a:rPr>
              <a:t>software</a:t>
            </a:r>
            <a:r>
              <a:rPr sz="3500" spc="10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500" spc="-60" dirty="0">
                <a:solidFill>
                  <a:srgbClr val="6C6963"/>
                </a:solidFill>
                <a:latin typeface="Times New Roman"/>
                <a:cs typeface="Times New Roman"/>
              </a:rPr>
              <a:t>quality.</a:t>
            </a:r>
            <a:endParaRPr sz="3500" dirty="0">
              <a:latin typeface="Times New Roman"/>
              <a:cs typeface="Times New Roman"/>
            </a:endParaRPr>
          </a:p>
          <a:p>
            <a:pPr marL="12700" marR="294005">
              <a:lnSpc>
                <a:spcPts val="4100"/>
              </a:lnSpc>
              <a:spcBef>
                <a:spcPts val="3500"/>
              </a:spcBef>
            </a:pPr>
            <a:r>
              <a:rPr sz="3500" spc="65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3500" spc="-190" dirty="0">
                <a:solidFill>
                  <a:srgbClr val="6C6963"/>
                </a:solidFill>
                <a:latin typeface="Times New Roman"/>
                <a:cs typeface="Times New Roman"/>
              </a:rPr>
              <a:t>(s)he’s </a:t>
            </a:r>
            <a:r>
              <a:rPr sz="3500" spc="-35" dirty="0">
                <a:solidFill>
                  <a:srgbClr val="6C6963"/>
                </a:solidFill>
                <a:latin typeface="Times New Roman"/>
                <a:cs typeface="Times New Roman"/>
              </a:rPr>
              <a:t>only </a:t>
            </a:r>
            <a:r>
              <a:rPr sz="3500" spc="10" dirty="0">
                <a:solidFill>
                  <a:srgbClr val="6C6963"/>
                </a:solidFill>
                <a:latin typeface="Times New Roman"/>
                <a:cs typeface="Times New Roman"/>
              </a:rPr>
              <a:t>interested </a:t>
            </a:r>
            <a:r>
              <a:rPr sz="3500" spc="15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3500" spc="5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500" spc="-30" dirty="0">
                <a:solidFill>
                  <a:srgbClr val="6C6963"/>
                </a:solidFill>
                <a:latin typeface="Times New Roman"/>
                <a:cs typeface="Times New Roman"/>
              </a:rPr>
              <a:t>schedule, </a:t>
            </a:r>
            <a:r>
              <a:rPr sz="3500" u="sng" spc="-35" dirty="0">
                <a:solidFill>
                  <a:srgbClr val="6C6963"/>
                </a:solidFill>
                <a:latin typeface="Times New Roman"/>
                <a:cs typeface="Times New Roman"/>
              </a:rPr>
              <a:t>don’t  </a:t>
            </a:r>
            <a:r>
              <a:rPr sz="3500" u="sng" spc="-55" dirty="0">
                <a:solidFill>
                  <a:srgbClr val="6C6963"/>
                </a:solidFill>
                <a:latin typeface="Times New Roman"/>
                <a:cs typeface="Times New Roman"/>
              </a:rPr>
              <a:t>tell </a:t>
            </a:r>
            <a:r>
              <a:rPr sz="3500" u="sng" spc="75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3500" u="sng" spc="-70" dirty="0">
                <a:solidFill>
                  <a:srgbClr val="6C6963"/>
                </a:solidFill>
                <a:latin typeface="Times New Roman"/>
                <a:cs typeface="Times New Roman"/>
              </a:rPr>
              <a:t>you’re </a:t>
            </a:r>
            <a:r>
              <a:rPr sz="3500" u="sng" spc="5" dirty="0">
                <a:solidFill>
                  <a:srgbClr val="6C6963"/>
                </a:solidFill>
                <a:latin typeface="Times New Roman"/>
                <a:cs typeface="Times New Roman"/>
              </a:rPr>
              <a:t>doing </a:t>
            </a:r>
            <a:r>
              <a:rPr sz="3500" u="sng" spc="-10" dirty="0">
                <a:solidFill>
                  <a:srgbClr val="6C6963"/>
                </a:solidFill>
                <a:latin typeface="Times New Roman"/>
                <a:cs typeface="Times New Roman"/>
              </a:rPr>
              <a:t>refactoring</a:t>
            </a:r>
            <a:r>
              <a:rPr sz="3500" spc="-10" dirty="0">
                <a:solidFill>
                  <a:srgbClr val="6C6963"/>
                </a:solidFill>
                <a:latin typeface="Times New Roman"/>
                <a:cs typeface="Times New Roman"/>
              </a:rPr>
              <a:t>, </a:t>
            </a:r>
            <a:r>
              <a:rPr sz="3500" spc="-35" dirty="0">
                <a:solidFill>
                  <a:srgbClr val="6C6963"/>
                </a:solidFill>
                <a:latin typeface="Times New Roman"/>
                <a:cs typeface="Times New Roman"/>
              </a:rPr>
              <a:t>just </a:t>
            </a:r>
            <a:r>
              <a:rPr sz="3500" spc="50" dirty="0">
                <a:solidFill>
                  <a:srgbClr val="6C6963"/>
                </a:solidFill>
                <a:latin typeface="Times New Roman"/>
                <a:cs typeface="Times New Roman"/>
              </a:rPr>
              <a:t>do </a:t>
            </a:r>
            <a:r>
              <a:rPr sz="3500" spc="-20" dirty="0">
                <a:solidFill>
                  <a:srgbClr val="6C6963"/>
                </a:solidFill>
                <a:latin typeface="Times New Roman"/>
                <a:cs typeface="Times New Roman"/>
              </a:rPr>
              <a:t>it</a:t>
            </a:r>
            <a:r>
              <a:rPr sz="3500" spc="8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500" spc="-95" dirty="0">
                <a:solidFill>
                  <a:srgbClr val="6C6963"/>
                </a:solidFill>
                <a:latin typeface="Times New Roman"/>
                <a:cs typeface="Times New Roman"/>
              </a:rPr>
              <a:t>anyway.</a:t>
            </a:r>
            <a:endParaRPr sz="3500" dirty="0">
              <a:latin typeface="Times New Roman"/>
              <a:cs typeface="Times New Roman"/>
            </a:endParaRPr>
          </a:p>
          <a:p>
            <a:pPr marL="469900" marR="1337945">
              <a:lnSpc>
                <a:spcPts val="4100"/>
              </a:lnSpc>
              <a:spcBef>
                <a:spcPts val="3500"/>
              </a:spcBef>
            </a:pPr>
            <a:r>
              <a:rPr sz="3500" spc="100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3500" spc="5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500" spc="65" dirty="0">
                <a:solidFill>
                  <a:srgbClr val="6C6963"/>
                </a:solidFill>
                <a:latin typeface="Times New Roman"/>
                <a:cs typeface="Times New Roman"/>
              </a:rPr>
              <a:t>end </a:t>
            </a:r>
            <a:r>
              <a:rPr sz="3500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3500" spc="-125" dirty="0">
                <a:solidFill>
                  <a:srgbClr val="6C6963"/>
                </a:solidFill>
                <a:latin typeface="Times New Roman"/>
                <a:cs typeface="Times New Roman"/>
              </a:rPr>
              <a:t>will </a:t>
            </a:r>
            <a:r>
              <a:rPr sz="3500" spc="15" dirty="0">
                <a:solidFill>
                  <a:srgbClr val="6C6963"/>
                </a:solidFill>
                <a:latin typeface="Times New Roman"/>
                <a:cs typeface="Times New Roman"/>
              </a:rPr>
              <a:t>make </a:t>
            </a:r>
            <a:r>
              <a:rPr sz="3500" spc="-45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500" spc="45" dirty="0">
                <a:solidFill>
                  <a:srgbClr val="6C6963"/>
                </a:solidFill>
                <a:latin typeface="Times New Roman"/>
                <a:cs typeface="Times New Roman"/>
              </a:rPr>
              <a:t>more  </a:t>
            </a:r>
            <a:r>
              <a:rPr sz="3500" spc="-10" dirty="0">
                <a:solidFill>
                  <a:srgbClr val="6C6963"/>
                </a:solidFill>
                <a:latin typeface="Times New Roman"/>
                <a:cs typeface="Times New Roman"/>
              </a:rPr>
              <a:t>productive.</a:t>
            </a:r>
            <a:endParaRPr sz="350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88600" y="3111500"/>
            <a:ext cx="1929130" cy="4521200"/>
            <a:chOff x="10388600" y="3111500"/>
            <a:chExt cx="1929130" cy="4521200"/>
          </a:xfrm>
        </p:grpSpPr>
        <p:sp>
          <p:nvSpPr>
            <p:cNvPr id="6" name="object 6"/>
            <p:cNvSpPr/>
            <p:nvPr/>
          </p:nvSpPr>
          <p:spPr>
            <a:xfrm>
              <a:off x="10401300" y="3111500"/>
              <a:ext cx="1913750" cy="2044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88600" y="6159500"/>
              <a:ext cx="1928634" cy="147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762000"/>
            <a:ext cx="111252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7100" y="495300"/>
            <a:ext cx="1114615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33795" algn="l"/>
                <a:tab pos="7833359" algn="l"/>
              </a:tabLst>
            </a:pPr>
            <a:r>
              <a:rPr sz="7400" spc="110" dirty="0"/>
              <a:t>When</a:t>
            </a:r>
            <a:r>
              <a:rPr sz="7400" spc="10" dirty="0"/>
              <a:t> </a:t>
            </a:r>
            <a:r>
              <a:rPr sz="7400" spc="-90" dirty="0"/>
              <a:t>shouldn’t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81100" y="2867151"/>
            <a:ext cx="10889615" cy="555023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400"/>
              </a:spcBef>
            </a:pPr>
            <a:r>
              <a:rPr sz="3000" spc="55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3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000" spc="-45" dirty="0">
                <a:solidFill>
                  <a:srgbClr val="6C6963"/>
                </a:solidFill>
                <a:latin typeface="Times New Roman"/>
                <a:cs typeface="Times New Roman"/>
              </a:rPr>
              <a:t>existing </a:t>
            </a:r>
            <a:r>
              <a:rPr sz="3000" u="sng" spc="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3000" u="sng" spc="-120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3000" u="sng" spc="-15" dirty="0">
                <a:solidFill>
                  <a:srgbClr val="6C6963"/>
                </a:solidFill>
                <a:latin typeface="Times New Roman"/>
                <a:cs typeface="Times New Roman"/>
              </a:rPr>
              <a:t>such </a:t>
            </a:r>
            <a:r>
              <a:rPr sz="3000" u="sng" spc="8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000" u="sng" spc="-60" dirty="0">
                <a:solidFill>
                  <a:srgbClr val="6C6963"/>
                </a:solidFill>
                <a:latin typeface="Times New Roman"/>
                <a:cs typeface="Times New Roman"/>
              </a:rPr>
              <a:t>mess </a:t>
            </a:r>
            <a:r>
              <a:rPr sz="3000" spc="60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3000" spc="25" dirty="0">
                <a:solidFill>
                  <a:srgbClr val="6C6963"/>
                </a:solidFill>
                <a:latin typeface="Times New Roman"/>
                <a:cs typeface="Times New Roman"/>
              </a:rPr>
              <a:t>although </a:t>
            </a:r>
            <a:r>
              <a:rPr sz="3000" spc="-40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000" dirty="0">
                <a:solidFill>
                  <a:srgbClr val="6C6963"/>
                </a:solidFill>
                <a:latin typeface="Times New Roman"/>
                <a:cs typeface="Times New Roman"/>
              </a:rPr>
              <a:t>could </a:t>
            </a:r>
            <a:r>
              <a:rPr sz="3000" spc="10" dirty="0">
                <a:solidFill>
                  <a:srgbClr val="6C6963"/>
                </a:solidFill>
                <a:latin typeface="Times New Roman"/>
                <a:cs typeface="Times New Roman"/>
              </a:rPr>
              <a:t>refactor  </a:t>
            </a:r>
            <a:r>
              <a:rPr sz="3000" spc="-10" dirty="0">
                <a:solidFill>
                  <a:srgbClr val="6C6963"/>
                </a:solidFill>
                <a:latin typeface="Times New Roman"/>
                <a:cs typeface="Times New Roman"/>
              </a:rPr>
              <a:t>it, </a:t>
            </a:r>
            <a:r>
              <a:rPr sz="3000" spc="-15" dirty="0">
                <a:solidFill>
                  <a:srgbClr val="6C6963"/>
                </a:solidFill>
                <a:latin typeface="Times New Roman"/>
                <a:cs typeface="Times New Roman"/>
              </a:rPr>
              <a:t>it </a:t>
            </a:r>
            <a:r>
              <a:rPr sz="3000" spc="-20" dirty="0">
                <a:solidFill>
                  <a:srgbClr val="6C6963"/>
                </a:solidFill>
                <a:latin typeface="Times New Roman"/>
                <a:cs typeface="Times New Roman"/>
              </a:rPr>
              <a:t>would </a:t>
            </a:r>
            <a:r>
              <a:rPr sz="3000" spc="30" dirty="0">
                <a:solidFill>
                  <a:srgbClr val="6C6963"/>
                </a:solidFill>
                <a:latin typeface="Times New Roman"/>
                <a:cs typeface="Times New Roman"/>
              </a:rPr>
              <a:t>be </a:t>
            </a:r>
            <a:r>
              <a:rPr sz="3000" spc="-15" dirty="0">
                <a:solidFill>
                  <a:srgbClr val="6C6963"/>
                </a:solidFill>
                <a:latin typeface="Times New Roman"/>
                <a:cs typeface="Times New Roman"/>
              </a:rPr>
              <a:t>easier </a:t>
            </a:r>
            <a:r>
              <a:rPr sz="3000" spc="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000" spc="-5" dirty="0">
                <a:solidFill>
                  <a:srgbClr val="6C6963"/>
                </a:solidFill>
                <a:latin typeface="Times New Roman"/>
                <a:cs typeface="Times New Roman"/>
              </a:rPr>
              <a:t>rewrite </a:t>
            </a:r>
            <a:r>
              <a:rPr sz="3000" spc="-15" dirty="0">
                <a:solidFill>
                  <a:srgbClr val="6C6963"/>
                </a:solidFill>
                <a:latin typeface="Times New Roman"/>
                <a:cs typeface="Times New Roman"/>
              </a:rPr>
              <a:t>everything </a:t>
            </a:r>
            <a:r>
              <a:rPr sz="3000" spc="-10" dirty="0">
                <a:solidFill>
                  <a:srgbClr val="6C6963"/>
                </a:solidFill>
                <a:latin typeface="Times New Roman"/>
                <a:cs typeface="Times New Roman"/>
              </a:rPr>
              <a:t>from </a:t>
            </a:r>
            <a:r>
              <a:rPr sz="3000" dirty="0">
                <a:solidFill>
                  <a:srgbClr val="6C6963"/>
                </a:solidFill>
                <a:latin typeface="Times New Roman"/>
                <a:cs typeface="Times New Roman"/>
              </a:rPr>
              <a:t>scratch</a:t>
            </a:r>
            <a:r>
              <a:rPr sz="3000" spc="1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spc="5" dirty="0">
                <a:solidFill>
                  <a:srgbClr val="6C6963"/>
                </a:solidFill>
                <a:latin typeface="Times New Roman"/>
                <a:cs typeface="Times New Roman"/>
              </a:rPr>
              <a:t>instead.</a:t>
            </a:r>
            <a:endParaRPr sz="3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25"/>
              </a:spcBef>
            </a:pPr>
            <a:r>
              <a:rPr sz="3000" spc="55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3000" spc="-40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000" spc="50" dirty="0">
                <a:solidFill>
                  <a:srgbClr val="6C6963"/>
                </a:solidFill>
                <a:latin typeface="Times New Roman"/>
                <a:cs typeface="Times New Roman"/>
              </a:rPr>
              <a:t>are </a:t>
            </a:r>
            <a:r>
              <a:rPr sz="3000" spc="20" dirty="0">
                <a:solidFill>
                  <a:srgbClr val="6C6963"/>
                </a:solidFill>
                <a:latin typeface="Times New Roman"/>
                <a:cs typeface="Times New Roman"/>
              </a:rPr>
              <a:t>too </a:t>
            </a:r>
            <a:r>
              <a:rPr sz="3000" spc="-65" dirty="0">
                <a:solidFill>
                  <a:srgbClr val="6C6963"/>
                </a:solidFill>
                <a:latin typeface="Times New Roman"/>
                <a:cs typeface="Times New Roman"/>
              </a:rPr>
              <a:t>close </a:t>
            </a:r>
            <a:r>
              <a:rPr sz="3000" spc="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000" spc="85" dirty="0">
                <a:solidFill>
                  <a:srgbClr val="6C6963"/>
                </a:solidFill>
                <a:latin typeface="Times New Roman"/>
                <a:cs typeface="Times New Roman"/>
              </a:rPr>
              <a:t>a</a:t>
            </a:r>
            <a:r>
              <a:rPr sz="3000" spc="-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spc="5" dirty="0">
                <a:solidFill>
                  <a:srgbClr val="6C6963"/>
                </a:solidFill>
                <a:latin typeface="Times New Roman"/>
                <a:cs typeface="Times New Roman"/>
              </a:rPr>
              <a:t>deadline.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079500" marR="40005">
              <a:lnSpc>
                <a:spcPts val="3400"/>
              </a:lnSpc>
            </a:pPr>
            <a:r>
              <a:rPr sz="3000" spc="130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000" spc="-5" dirty="0">
                <a:solidFill>
                  <a:srgbClr val="6C6963"/>
                </a:solidFill>
                <a:latin typeface="Times New Roman"/>
                <a:cs typeface="Times New Roman"/>
              </a:rPr>
              <a:t>productivity </a:t>
            </a:r>
            <a:r>
              <a:rPr sz="3000" spc="10" dirty="0">
                <a:solidFill>
                  <a:srgbClr val="6C6963"/>
                </a:solidFill>
                <a:latin typeface="Times New Roman"/>
                <a:cs typeface="Times New Roman"/>
              </a:rPr>
              <a:t>gain </a:t>
            </a:r>
            <a:r>
              <a:rPr sz="3000" spc="-20" dirty="0">
                <a:solidFill>
                  <a:srgbClr val="6C6963"/>
                </a:solidFill>
                <a:latin typeface="Times New Roman"/>
                <a:cs typeface="Times New Roman"/>
              </a:rPr>
              <a:t>would </a:t>
            </a:r>
            <a:r>
              <a:rPr sz="3000" spc="65" dirty="0">
                <a:solidFill>
                  <a:srgbClr val="6C6963"/>
                </a:solidFill>
                <a:latin typeface="Times New Roman"/>
                <a:cs typeface="Times New Roman"/>
              </a:rPr>
              <a:t>appear </a:t>
            </a:r>
            <a:r>
              <a:rPr sz="3000" spc="5" dirty="0">
                <a:solidFill>
                  <a:srgbClr val="6C6963"/>
                </a:solidFill>
                <a:latin typeface="Times New Roman"/>
                <a:cs typeface="Times New Roman"/>
              </a:rPr>
              <a:t>after </a:t>
            </a:r>
            <a:r>
              <a:rPr sz="3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000" spc="15" dirty="0">
                <a:solidFill>
                  <a:srgbClr val="6C6963"/>
                </a:solidFill>
                <a:latin typeface="Times New Roman"/>
                <a:cs typeface="Times New Roman"/>
              </a:rPr>
              <a:t>deadline </a:t>
            </a:r>
            <a:r>
              <a:rPr sz="3000" spc="85" dirty="0">
                <a:solidFill>
                  <a:srgbClr val="6C6963"/>
                </a:solidFill>
                <a:latin typeface="Times New Roman"/>
                <a:cs typeface="Times New Roman"/>
              </a:rPr>
              <a:t>and</a:t>
            </a:r>
            <a:r>
              <a:rPr sz="3000" spc="-19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spc="15" dirty="0">
                <a:solidFill>
                  <a:srgbClr val="6C6963"/>
                </a:solidFill>
                <a:latin typeface="Times New Roman"/>
                <a:cs typeface="Times New Roman"/>
              </a:rPr>
              <a:t>thus  </a:t>
            </a:r>
            <a:r>
              <a:rPr sz="3000" spc="30" dirty="0">
                <a:solidFill>
                  <a:srgbClr val="6C6963"/>
                </a:solidFill>
                <a:latin typeface="Times New Roman"/>
                <a:cs typeface="Times New Roman"/>
              </a:rPr>
              <a:t>be </a:t>
            </a:r>
            <a:r>
              <a:rPr sz="3000" spc="20" dirty="0">
                <a:solidFill>
                  <a:srgbClr val="6C6963"/>
                </a:solidFill>
                <a:latin typeface="Times New Roman"/>
                <a:cs typeface="Times New Roman"/>
              </a:rPr>
              <a:t>too</a:t>
            </a:r>
            <a:r>
              <a:rPr sz="3000" spc="-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6C6963"/>
                </a:solidFill>
                <a:latin typeface="Times New Roman"/>
                <a:cs typeface="Times New Roman"/>
              </a:rPr>
              <a:t>late.</a:t>
            </a:r>
            <a:endParaRPr sz="3000" dirty="0">
              <a:latin typeface="Times New Roman"/>
              <a:cs typeface="Times New Roman"/>
            </a:endParaRPr>
          </a:p>
          <a:p>
            <a:pPr marL="1079500">
              <a:lnSpc>
                <a:spcPts val="3500"/>
              </a:lnSpc>
              <a:spcBef>
                <a:spcPts val="2720"/>
              </a:spcBef>
            </a:pPr>
            <a:r>
              <a:rPr sz="3000" spc="-45" dirty="0">
                <a:solidFill>
                  <a:srgbClr val="6C6963"/>
                </a:solidFill>
                <a:latin typeface="Times New Roman"/>
                <a:cs typeface="Times New Roman"/>
              </a:rPr>
              <a:t>However, </a:t>
            </a:r>
            <a:r>
              <a:rPr sz="3000" spc="10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3000" spc="-40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000" spc="45" dirty="0">
                <a:solidFill>
                  <a:srgbClr val="6C6963"/>
                </a:solidFill>
                <a:latin typeface="Times New Roman"/>
                <a:cs typeface="Times New Roman"/>
              </a:rPr>
              <a:t>are </a:t>
            </a:r>
            <a:r>
              <a:rPr sz="3000" i="1" u="sng" spc="-245" dirty="0">
                <a:solidFill>
                  <a:srgbClr val="6C6963"/>
                </a:solidFill>
                <a:latin typeface="Times New Roman"/>
                <a:cs typeface="Times New Roman"/>
              </a:rPr>
              <a:t>not </a:t>
            </a:r>
            <a:r>
              <a:rPr sz="3000" u="sng" spc="-65" dirty="0">
                <a:solidFill>
                  <a:srgbClr val="6C6963"/>
                </a:solidFill>
                <a:latin typeface="Times New Roman"/>
                <a:cs typeface="Times New Roman"/>
              </a:rPr>
              <a:t>close </a:t>
            </a:r>
            <a:r>
              <a:rPr sz="3000" u="sng" spc="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000" u="sng" spc="8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000" u="sng" spc="15" dirty="0">
                <a:solidFill>
                  <a:srgbClr val="6C6963"/>
                </a:solidFill>
                <a:latin typeface="Times New Roman"/>
                <a:cs typeface="Times New Roman"/>
              </a:rPr>
              <a:t>deadline </a:t>
            </a:r>
            <a:r>
              <a:rPr sz="3000" spc="-40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000" spc="-5" dirty="0">
                <a:solidFill>
                  <a:srgbClr val="6C6963"/>
                </a:solidFill>
                <a:latin typeface="Times New Roman"/>
                <a:cs typeface="Times New Roman"/>
              </a:rPr>
              <a:t>should</a:t>
            </a:r>
            <a:r>
              <a:rPr sz="3000" spc="-17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i="1" u="sng" spc="-310" dirty="0">
                <a:solidFill>
                  <a:srgbClr val="6C6963"/>
                </a:solidFill>
                <a:latin typeface="Times New Roman"/>
                <a:cs typeface="Times New Roman"/>
              </a:rPr>
              <a:t>never</a:t>
            </a:r>
            <a:endParaRPr sz="3000" u="sng" dirty="0">
              <a:latin typeface="Times New Roman"/>
              <a:cs typeface="Times New Roman"/>
            </a:endParaRPr>
          </a:p>
          <a:p>
            <a:pPr marL="1079500">
              <a:lnSpc>
                <a:spcPts val="3500"/>
              </a:lnSpc>
              <a:tabLst>
                <a:tab pos="2242185" algn="l"/>
              </a:tabLst>
            </a:pPr>
            <a:r>
              <a:rPr sz="3000" u="sng" spc="65" dirty="0">
                <a:solidFill>
                  <a:srgbClr val="6C6963"/>
                </a:solidFill>
                <a:latin typeface="Times New Roman"/>
                <a:cs typeface="Times New Roman"/>
              </a:rPr>
              <a:t>put</a:t>
            </a:r>
            <a:r>
              <a:rPr sz="3000" u="sng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u="sng" spc="-110" dirty="0">
                <a:solidFill>
                  <a:srgbClr val="6C6963"/>
                </a:solidFill>
                <a:latin typeface="Times New Roman"/>
                <a:cs typeface="Times New Roman"/>
              </a:rPr>
              <a:t>off	</a:t>
            </a:r>
            <a:r>
              <a:rPr sz="3000" u="sng" dirty="0">
                <a:solidFill>
                  <a:srgbClr val="6C6963"/>
                </a:solidFill>
                <a:latin typeface="Times New Roman"/>
                <a:cs typeface="Times New Roman"/>
              </a:rPr>
              <a:t>refactoring</a:t>
            </a:r>
            <a:r>
              <a:rPr sz="3000" dirty="0">
                <a:solidFill>
                  <a:srgbClr val="6C6963"/>
                </a:solidFill>
                <a:latin typeface="Times New Roman"/>
                <a:cs typeface="Times New Roman"/>
              </a:rPr>
              <a:t> because </a:t>
            </a:r>
            <a:r>
              <a:rPr sz="3000" spc="-40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000" spc="-30" dirty="0">
                <a:solidFill>
                  <a:srgbClr val="6C6963"/>
                </a:solidFill>
                <a:latin typeface="Times New Roman"/>
                <a:cs typeface="Times New Roman"/>
              </a:rPr>
              <a:t>don’t </a:t>
            </a:r>
            <a:r>
              <a:rPr sz="3000" spc="-20" dirty="0">
                <a:solidFill>
                  <a:srgbClr val="6C6963"/>
                </a:solidFill>
                <a:latin typeface="Times New Roman"/>
                <a:cs typeface="Times New Roman"/>
              </a:rPr>
              <a:t>have </a:t>
            </a:r>
            <a:r>
              <a:rPr sz="3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3000" spc="114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6C6963"/>
                </a:solidFill>
                <a:latin typeface="Times New Roman"/>
                <a:cs typeface="Times New Roman"/>
              </a:rPr>
              <a:t>time.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079500" marR="802640">
              <a:lnSpc>
                <a:spcPts val="3400"/>
              </a:lnSpc>
              <a:spcBef>
                <a:spcPts val="5"/>
              </a:spcBef>
            </a:pPr>
            <a:r>
              <a:rPr sz="3000" u="sng" spc="50" dirty="0">
                <a:solidFill>
                  <a:srgbClr val="6C6963"/>
                </a:solidFill>
                <a:latin typeface="Times New Roman"/>
                <a:cs typeface="Times New Roman"/>
              </a:rPr>
              <a:t>Not </a:t>
            </a:r>
            <a:r>
              <a:rPr sz="3000" u="sng" spc="-15" dirty="0">
                <a:solidFill>
                  <a:srgbClr val="6C6963"/>
                </a:solidFill>
                <a:latin typeface="Times New Roman"/>
                <a:cs typeface="Times New Roman"/>
              </a:rPr>
              <a:t>having </a:t>
            </a:r>
            <a:r>
              <a:rPr sz="3000" u="sng" spc="30" dirty="0">
                <a:solidFill>
                  <a:srgbClr val="6C6963"/>
                </a:solidFill>
                <a:latin typeface="Times New Roman"/>
                <a:cs typeface="Times New Roman"/>
              </a:rPr>
              <a:t>enough </a:t>
            </a:r>
            <a:r>
              <a:rPr sz="3000" u="sng" spc="10" dirty="0">
                <a:solidFill>
                  <a:srgbClr val="6C6963"/>
                </a:solidFill>
                <a:latin typeface="Times New Roman"/>
                <a:cs typeface="Times New Roman"/>
              </a:rPr>
              <a:t>time</a:t>
            </a:r>
            <a:r>
              <a:rPr sz="3000" spc="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000" spc="-40" dirty="0">
                <a:solidFill>
                  <a:srgbClr val="6C6963"/>
                </a:solidFill>
                <a:latin typeface="Times New Roman"/>
                <a:cs typeface="Times New Roman"/>
              </a:rPr>
              <a:t>usually </a:t>
            </a:r>
            <a:r>
              <a:rPr sz="3000" spc="-120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3000" spc="8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000" spc="-55" dirty="0">
                <a:solidFill>
                  <a:srgbClr val="6C6963"/>
                </a:solidFill>
                <a:latin typeface="Times New Roman"/>
                <a:cs typeface="Times New Roman"/>
              </a:rPr>
              <a:t>sign </a:t>
            </a:r>
            <a:r>
              <a:rPr sz="3000" spc="60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3000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3000" spc="-120" dirty="0">
                <a:solidFill>
                  <a:srgbClr val="6C6963"/>
                </a:solidFill>
                <a:latin typeface="Times New Roman"/>
                <a:cs typeface="Times New Roman"/>
              </a:rPr>
              <a:t>is  </a:t>
            </a:r>
            <a:r>
              <a:rPr sz="3000" spc="30" dirty="0">
                <a:solidFill>
                  <a:srgbClr val="6C6963"/>
                </a:solidFill>
                <a:latin typeface="Times New Roman"/>
                <a:cs typeface="Times New Roman"/>
              </a:rPr>
              <a:t>needed.</a:t>
            </a:r>
            <a:endParaRPr sz="3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11400" y="3962400"/>
            <a:ext cx="11054080" cy="1015663"/>
          </a:xfrm>
        </p:spPr>
        <p:txBody>
          <a:bodyPr/>
          <a:lstStyle/>
          <a:p>
            <a:r>
              <a:rPr lang="en-US" sz="6600" dirty="0"/>
              <a:t>Categories of Refactoring</a:t>
            </a:r>
          </a:p>
        </p:txBody>
      </p:sp>
    </p:spTree>
    <p:extLst>
      <p:ext uri="{BB962C8B-B14F-4D97-AF65-F5344CB8AC3E}">
        <p14:creationId xmlns:p14="http://schemas.microsoft.com/office/powerpoint/2010/main" val="398135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300" y="762000"/>
            <a:ext cx="97409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2900" y="495300"/>
            <a:ext cx="977519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1325" algn="l"/>
                <a:tab pos="5346065" algn="l"/>
              </a:tabLst>
            </a:pPr>
            <a:r>
              <a:rPr sz="7400" spc="375" dirty="0"/>
              <a:t>C</a:t>
            </a:r>
            <a:r>
              <a:rPr sz="7400" spc="105" dirty="0"/>
              <a:t>a</a:t>
            </a:r>
            <a:r>
              <a:rPr sz="7400" spc="100" dirty="0"/>
              <a:t>t</a:t>
            </a:r>
            <a:r>
              <a:rPr sz="7400" spc="-50" dirty="0"/>
              <a:t>e</a:t>
            </a:r>
            <a:r>
              <a:rPr sz="7400" spc="-240" dirty="0"/>
              <a:t>g</a:t>
            </a:r>
            <a:r>
              <a:rPr sz="7400" spc="140" dirty="0"/>
              <a:t>o</a:t>
            </a:r>
            <a:r>
              <a:rPr sz="7400" spc="85" dirty="0"/>
              <a:t>r</a:t>
            </a:r>
            <a:r>
              <a:rPr sz="7400" spc="-100" dirty="0"/>
              <a:t>i</a:t>
            </a:r>
            <a:r>
              <a:rPr sz="7400" spc="-165" dirty="0"/>
              <a:t>e</a:t>
            </a:r>
            <a:r>
              <a:rPr sz="7400" spc="-415" dirty="0"/>
              <a:t>s</a:t>
            </a:r>
            <a:r>
              <a:rPr sz="7400" dirty="0"/>
              <a:t>	</a:t>
            </a:r>
            <a:r>
              <a:rPr sz="7400" spc="-229" dirty="0"/>
              <a:t>of</a:t>
            </a:r>
            <a:r>
              <a:rPr sz="7400" dirty="0"/>
              <a:t>	</a:t>
            </a:r>
            <a:r>
              <a:rPr sz="7400" spc="155" dirty="0"/>
              <a:t>r</a:t>
            </a:r>
            <a:r>
              <a:rPr sz="7400" spc="-50" dirty="0"/>
              <a:t>e</a:t>
            </a:r>
            <a:r>
              <a:rPr sz="7400" spc="-120" dirty="0"/>
              <a:t>f</a:t>
            </a:r>
            <a:r>
              <a:rPr sz="7400" spc="-165" dirty="0"/>
              <a:t>a</a:t>
            </a:r>
            <a:r>
              <a:rPr sz="7400" spc="-130" dirty="0"/>
              <a:t>c</a:t>
            </a:r>
            <a:r>
              <a:rPr sz="7400" spc="100" dirty="0"/>
              <a:t>t</a:t>
            </a:r>
            <a:r>
              <a:rPr sz="7400" spc="140" dirty="0"/>
              <a:t>o</a:t>
            </a:r>
            <a:r>
              <a:rPr sz="7400" spc="85" dirty="0"/>
              <a:t>r</a:t>
            </a:r>
            <a:r>
              <a:rPr sz="7400" spc="10" dirty="0"/>
              <a:t>in</a:t>
            </a:r>
            <a:r>
              <a:rPr sz="7400" spc="-240" dirty="0"/>
              <a:t>g</a:t>
            </a:r>
            <a:r>
              <a:rPr sz="7400" spc="-415" dirty="0"/>
              <a:t>s</a:t>
            </a:r>
            <a:endParaRPr sz="7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6323" y="2805391"/>
            <a:ext cx="5755005" cy="499745"/>
          </a:xfrm>
          <a:prstGeom prst="rect">
            <a:avLst/>
          </a:prstGeom>
          <a:solidFill>
            <a:srgbClr val="E7E6C4"/>
          </a:solidFill>
        </p:spPr>
        <p:txBody>
          <a:bodyPr vert="horz" wrap="square" lIns="0" tIns="0" rIns="0" bIns="0" rtlCol="0">
            <a:spAutoFit/>
          </a:bodyPr>
          <a:lstStyle/>
          <a:p>
            <a:pPr marL="236220">
              <a:lnSpc>
                <a:spcPts val="3160"/>
              </a:lnSpc>
            </a:pPr>
            <a:r>
              <a:rPr sz="2750" b="1" spc="15" dirty="0">
                <a:solidFill>
                  <a:srgbClr val="838787"/>
                </a:solidFill>
                <a:latin typeface="Arial"/>
                <a:cs typeface="Arial"/>
              </a:rPr>
              <a:t>Small</a:t>
            </a:r>
            <a:r>
              <a:rPr sz="2750" b="1" spc="-8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sz="2750" b="1" spc="-10" dirty="0">
                <a:solidFill>
                  <a:srgbClr val="838787"/>
                </a:solidFill>
                <a:latin typeface="Arial"/>
                <a:cs typeface="Arial"/>
              </a:rPr>
              <a:t>refactorings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8400" y="3657600"/>
            <a:ext cx="4174490" cy="413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45" dirty="0">
                <a:solidFill>
                  <a:srgbClr val="6C6963"/>
                </a:solidFill>
                <a:latin typeface="Times New Roman"/>
                <a:cs typeface="Times New Roman"/>
              </a:rPr>
              <a:t>(de)composing</a:t>
            </a:r>
            <a:r>
              <a:rPr sz="2350" spc="-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35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</a:t>
            </a:r>
            <a:endParaRPr sz="2350" dirty="0">
              <a:latin typeface="Times New Roman"/>
              <a:cs typeface="Times New Roman"/>
            </a:endParaRPr>
          </a:p>
          <a:p>
            <a:pPr marL="12700" marR="294005">
              <a:lnSpc>
                <a:spcPts val="7100"/>
              </a:lnSpc>
              <a:spcBef>
                <a:spcPts val="850"/>
              </a:spcBef>
            </a:pPr>
            <a:r>
              <a:rPr sz="2350" spc="-30" dirty="0">
                <a:solidFill>
                  <a:srgbClr val="6C6963"/>
                </a:solidFill>
                <a:latin typeface="Times New Roman"/>
                <a:cs typeface="Times New Roman"/>
              </a:rPr>
              <a:t>moving </a:t>
            </a:r>
            <a:r>
              <a:rPr sz="2350" spc="-20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2350" spc="-5" dirty="0">
                <a:solidFill>
                  <a:srgbClr val="6C6963"/>
                </a:solidFill>
                <a:latin typeface="Times New Roman"/>
                <a:cs typeface="Times New Roman"/>
              </a:rPr>
              <a:t>between </a:t>
            </a:r>
            <a:r>
              <a:rPr sz="2350" spc="-25" dirty="0">
                <a:solidFill>
                  <a:srgbClr val="6C6963"/>
                </a:solidFill>
                <a:latin typeface="Times New Roman"/>
                <a:cs typeface="Times New Roman"/>
              </a:rPr>
              <a:t>objects  </a:t>
            </a:r>
            <a:r>
              <a:rPr sz="2350" spc="-5" dirty="0">
                <a:solidFill>
                  <a:srgbClr val="6C6963"/>
                </a:solidFill>
                <a:latin typeface="Times New Roman"/>
                <a:cs typeface="Times New Roman"/>
              </a:rPr>
              <a:t>organizing </a:t>
            </a:r>
            <a:r>
              <a:rPr sz="2350" spc="40" dirty="0">
                <a:solidFill>
                  <a:srgbClr val="6C6963"/>
                </a:solidFill>
                <a:latin typeface="Times New Roman"/>
                <a:cs typeface="Times New Roman"/>
              </a:rPr>
              <a:t>data</a:t>
            </a:r>
            <a:endParaRPr sz="2350" dirty="0">
              <a:latin typeface="Times New Roman"/>
              <a:cs typeface="Times New Roman"/>
            </a:endParaRPr>
          </a:p>
          <a:p>
            <a:pPr marL="12700" marR="5080">
              <a:lnSpc>
                <a:spcPts val="7100"/>
              </a:lnSpc>
            </a:pPr>
            <a:r>
              <a:rPr sz="2350" spc="-15" dirty="0">
                <a:solidFill>
                  <a:srgbClr val="6C6963"/>
                </a:solidFill>
                <a:latin typeface="Times New Roman"/>
                <a:cs typeface="Times New Roman"/>
              </a:rPr>
              <a:t>dealing </a:t>
            </a:r>
            <a:r>
              <a:rPr sz="235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350" spc="-10" dirty="0">
                <a:solidFill>
                  <a:srgbClr val="6C6963"/>
                </a:solidFill>
                <a:latin typeface="Times New Roman"/>
                <a:cs typeface="Times New Roman"/>
              </a:rPr>
              <a:t>generalisation  </a:t>
            </a:r>
            <a:r>
              <a:rPr sz="2350" spc="-50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35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</a:t>
            </a:r>
            <a:r>
              <a:rPr sz="2350" spc="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350" spc="-65" dirty="0">
                <a:solidFill>
                  <a:srgbClr val="6C6963"/>
                </a:solidFill>
                <a:latin typeface="Times New Roman"/>
                <a:cs typeface="Times New Roman"/>
              </a:rPr>
              <a:t>calls</a:t>
            </a: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500" y="2768600"/>
            <a:ext cx="4961890" cy="416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0" dirty="0">
                <a:solidFill>
                  <a:srgbClr val="838787"/>
                </a:solidFill>
                <a:latin typeface="Arial"/>
                <a:cs typeface="Arial"/>
              </a:rPr>
              <a:t>Big</a:t>
            </a:r>
            <a:r>
              <a:rPr sz="2800" b="1" spc="-8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838787"/>
                </a:solidFill>
                <a:latin typeface="Arial"/>
                <a:cs typeface="Arial"/>
              </a:rPr>
              <a:t>refactorings</a:t>
            </a:r>
            <a:endParaRPr sz="2800" dirty="0">
              <a:latin typeface="Arial"/>
              <a:cs typeface="Arial"/>
            </a:endParaRPr>
          </a:p>
          <a:p>
            <a:pPr marL="469900" marR="1616075">
              <a:lnSpc>
                <a:spcPct val="253500"/>
              </a:lnSpc>
              <a:spcBef>
                <a:spcPts val="20"/>
              </a:spcBef>
            </a:pP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Tease </a:t>
            </a:r>
            <a:r>
              <a:rPr sz="2400" spc="50" dirty="0">
                <a:solidFill>
                  <a:srgbClr val="6C6963"/>
                </a:solidFill>
                <a:latin typeface="Times New Roman"/>
                <a:cs typeface="Times New Roman"/>
              </a:rPr>
              <a:t>apart</a:t>
            </a:r>
            <a:r>
              <a:rPr sz="2400" spc="-4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6C6963"/>
                </a:solidFill>
                <a:latin typeface="Times New Roman"/>
                <a:cs typeface="Times New Roman"/>
              </a:rPr>
              <a:t>inheritance  Extract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hierarchy</a:t>
            </a:r>
            <a:endParaRPr sz="2400" dirty="0">
              <a:latin typeface="Times New Roman"/>
              <a:cs typeface="Times New Roman"/>
            </a:endParaRPr>
          </a:p>
          <a:p>
            <a:pPr marL="469900" marR="5080">
              <a:lnSpc>
                <a:spcPct val="253500"/>
              </a:lnSpc>
            </a:pP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Convert </a:t>
            </a:r>
            <a:r>
              <a:rPr sz="2400" spc="15" dirty="0">
                <a:solidFill>
                  <a:srgbClr val="6C6963"/>
                </a:solidFill>
                <a:latin typeface="Times New Roman"/>
                <a:cs typeface="Times New Roman"/>
              </a:rPr>
              <a:t>procedural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design </a:t>
            </a:r>
            <a:r>
              <a:rPr sz="2400" spc="1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objects  </a:t>
            </a:r>
            <a:r>
              <a:rPr sz="2400" spc="20" dirty="0">
                <a:solidFill>
                  <a:srgbClr val="6C6963"/>
                </a:solidFill>
                <a:latin typeface="Times New Roman"/>
                <a:cs typeface="Times New Roman"/>
              </a:rPr>
              <a:t>Separate 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domain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from</a:t>
            </a:r>
            <a:r>
              <a:rPr sz="2400" spc="-6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presentation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3124200" y="762000"/>
              <a:ext cx="2730500" cy="69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29300" y="762000"/>
              <a:ext cx="4076700" cy="92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6100" y="495300"/>
            <a:ext cx="683069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-65" dirty="0"/>
              <a:t>Small</a:t>
            </a:r>
            <a:r>
              <a:rPr sz="7400" spc="-85" dirty="0"/>
              <a:t> </a:t>
            </a:r>
            <a:r>
              <a:rPr sz="7400" spc="-50" dirty="0"/>
              <a:t>refactorings</a:t>
            </a:r>
            <a:endParaRPr sz="7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0982" y="3332302"/>
            <a:ext cx="7100570" cy="466794"/>
          </a:xfrm>
          <a:prstGeom prst="rect">
            <a:avLst/>
          </a:prstGeom>
          <a:solidFill>
            <a:srgbClr val="E7E6C4"/>
          </a:solidFill>
        </p:spPr>
        <p:txBody>
          <a:bodyPr vert="horz" wrap="square" lIns="0" tIns="965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60"/>
              </a:spcBef>
            </a:pPr>
            <a:r>
              <a:rPr sz="2400" spc="-45" dirty="0">
                <a:solidFill>
                  <a:srgbClr val="6C6963"/>
                </a:solidFill>
                <a:latin typeface="Times New Roman"/>
                <a:cs typeface="Times New Roman"/>
              </a:rPr>
              <a:t>(de)composing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</a:t>
            </a:r>
            <a:r>
              <a:rPr lang="en-US"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7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100" y="4343400"/>
            <a:ext cx="6205855" cy="3174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6C6963"/>
                </a:solidFill>
                <a:latin typeface="Times New Roman"/>
                <a:cs typeface="Times New Roman"/>
              </a:rPr>
              <a:t>moving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between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objects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</a:t>
            </a:r>
            <a:r>
              <a:rPr sz="2400" spc="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organizing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data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[16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ts val="7300"/>
              </a:lnSpc>
              <a:spcBef>
                <a:spcPts val="880"/>
              </a:spcBef>
            </a:pP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dealing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generalisation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[12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  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 </a:t>
            </a:r>
            <a:r>
              <a:rPr sz="2400" spc="-65" dirty="0">
                <a:solidFill>
                  <a:srgbClr val="6C6963"/>
                </a:solidFill>
                <a:latin typeface="Times New Roman"/>
                <a:cs typeface="Times New Roman"/>
              </a:rPr>
              <a:t>calls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[15</a:t>
            </a:r>
            <a:r>
              <a:rPr sz="2400" spc="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000500" y="520700"/>
              <a:ext cx="49911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81400" y="1231900"/>
              <a:ext cx="5867400" cy="63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68700" y="357631"/>
            <a:ext cx="5880735" cy="14814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419100">
              <a:lnSpc>
                <a:spcPts val="5600"/>
              </a:lnSpc>
              <a:spcBef>
                <a:spcPts val="505"/>
              </a:spcBef>
            </a:pPr>
            <a:r>
              <a:rPr spc="-30" dirty="0"/>
              <a:t>Small </a:t>
            </a:r>
            <a:r>
              <a:rPr spc="-25" dirty="0"/>
              <a:t>Refactorings </a:t>
            </a:r>
            <a:r>
              <a:rPr spc="-130" dirty="0"/>
              <a:t>:  </a:t>
            </a:r>
            <a:r>
              <a:rPr spc="-75" dirty="0"/>
              <a:t>(de)composing</a:t>
            </a:r>
            <a:r>
              <a:rPr spc="-40" dirty="0"/>
              <a:t> </a:t>
            </a:r>
            <a:r>
              <a:rPr spc="35" dirty="0"/>
              <a:t>methods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0100" y="2786126"/>
            <a:ext cx="5510530" cy="48000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5300" indent="-482600">
              <a:lnSpc>
                <a:spcPct val="100000"/>
              </a:lnSpc>
              <a:spcBef>
                <a:spcPts val="11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spc="20" dirty="0">
                <a:latin typeface="Times New Roman"/>
                <a:cs typeface="Times New Roman"/>
              </a:rPr>
              <a:t>Extract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2550" spc="45" dirty="0">
                <a:latin typeface="Times New Roman"/>
                <a:cs typeface="Times New Roman"/>
              </a:rPr>
              <a:t>Method</a:t>
            </a:r>
            <a:endParaRPr sz="2550" dirty="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spcBef>
                <a:spcPts val="264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spc="5" dirty="0">
                <a:latin typeface="Times New Roman"/>
                <a:cs typeface="Times New Roman"/>
              </a:rPr>
              <a:t>Inline</a:t>
            </a:r>
            <a:r>
              <a:rPr sz="2550" spc="-5" dirty="0">
                <a:latin typeface="Times New Roman"/>
                <a:cs typeface="Times New Roman"/>
              </a:rPr>
              <a:t> </a:t>
            </a:r>
            <a:r>
              <a:rPr sz="2550" spc="45" dirty="0">
                <a:latin typeface="Times New Roman"/>
                <a:cs typeface="Times New Roman"/>
              </a:rPr>
              <a:t>Method</a:t>
            </a:r>
            <a:endParaRPr sz="2550" dirty="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spcBef>
                <a:spcPts val="264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dirty="0">
                <a:solidFill>
                  <a:srgbClr val="929292"/>
                </a:solidFill>
                <a:latin typeface="Times New Roman"/>
                <a:cs typeface="Times New Roman"/>
              </a:rPr>
              <a:t>Replace </a:t>
            </a:r>
            <a:r>
              <a:rPr sz="2550" spc="20" dirty="0">
                <a:solidFill>
                  <a:srgbClr val="929292"/>
                </a:solidFill>
                <a:latin typeface="Times New Roman"/>
                <a:cs typeface="Times New Roman"/>
              </a:rPr>
              <a:t>Temp </a:t>
            </a:r>
            <a:r>
              <a:rPr sz="2550" spc="-10" dirty="0">
                <a:solidFill>
                  <a:srgbClr val="929292"/>
                </a:solidFill>
                <a:latin typeface="Times New Roman"/>
                <a:cs typeface="Times New Roman"/>
              </a:rPr>
              <a:t>With</a:t>
            </a:r>
            <a:r>
              <a:rPr sz="2550" spc="-25" dirty="0">
                <a:solidFill>
                  <a:srgbClr val="929292"/>
                </a:solidFill>
                <a:latin typeface="Times New Roman"/>
                <a:cs typeface="Times New Roman"/>
              </a:rPr>
              <a:t> </a:t>
            </a:r>
            <a:r>
              <a:rPr sz="2550" spc="60" dirty="0">
                <a:solidFill>
                  <a:srgbClr val="929292"/>
                </a:solidFill>
                <a:latin typeface="Times New Roman"/>
                <a:cs typeface="Times New Roman"/>
              </a:rPr>
              <a:t>Query</a:t>
            </a:r>
            <a:endParaRPr sz="2550" dirty="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spcBef>
                <a:spcPts val="274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spc="30" dirty="0">
                <a:latin typeface="Times New Roman"/>
                <a:cs typeface="Times New Roman"/>
              </a:rPr>
              <a:t>Introduce </a:t>
            </a:r>
            <a:r>
              <a:rPr sz="2550" spc="-5" dirty="0">
                <a:latin typeface="Times New Roman"/>
                <a:cs typeface="Times New Roman"/>
              </a:rPr>
              <a:t>Explaining</a:t>
            </a:r>
            <a:r>
              <a:rPr sz="2550" spc="-35" dirty="0">
                <a:latin typeface="Times New Roman"/>
                <a:cs typeface="Times New Roman"/>
              </a:rPr>
              <a:t> </a:t>
            </a:r>
            <a:r>
              <a:rPr sz="2550" spc="-25" dirty="0">
                <a:latin typeface="Times New Roman"/>
                <a:cs typeface="Times New Roman"/>
              </a:rPr>
              <a:t>Variable</a:t>
            </a:r>
            <a:endParaRPr sz="2550" dirty="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spcBef>
                <a:spcPts val="264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spc="-20" dirty="0">
                <a:solidFill>
                  <a:srgbClr val="929292"/>
                </a:solidFill>
                <a:latin typeface="Times New Roman"/>
                <a:cs typeface="Times New Roman"/>
              </a:rPr>
              <a:t>Split </a:t>
            </a:r>
            <a:r>
              <a:rPr sz="2550" spc="25" dirty="0">
                <a:solidFill>
                  <a:srgbClr val="929292"/>
                </a:solidFill>
                <a:latin typeface="Times New Roman"/>
                <a:cs typeface="Times New Roman"/>
              </a:rPr>
              <a:t>Temporary</a:t>
            </a:r>
            <a:r>
              <a:rPr sz="2550" spc="10" dirty="0">
                <a:solidFill>
                  <a:srgbClr val="929292"/>
                </a:solidFill>
                <a:latin typeface="Times New Roman"/>
                <a:cs typeface="Times New Roman"/>
              </a:rPr>
              <a:t> </a:t>
            </a:r>
            <a:r>
              <a:rPr sz="2550" spc="-25" dirty="0">
                <a:solidFill>
                  <a:srgbClr val="929292"/>
                </a:solidFill>
                <a:latin typeface="Times New Roman"/>
                <a:cs typeface="Times New Roman"/>
              </a:rPr>
              <a:t>Variable</a:t>
            </a:r>
            <a:endParaRPr sz="2550" dirty="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spcBef>
                <a:spcPts val="274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spc="-25" dirty="0">
                <a:solidFill>
                  <a:srgbClr val="929292"/>
                </a:solidFill>
                <a:latin typeface="Times New Roman"/>
                <a:cs typeface="Times New Roman"/>
              </a:rPr>
              <a:t>Remove </a:t>
            </a:r>
            <a:r>
              <a:rPr sz="2550" spc="-40" dirty="0">
                <a:solidFill>
                  <a:srgbClr val="929292"/>
                </a:solidFill>
                <a:latin typeface="Times New Roman"/>
                <a:cs typeface="Times New Roman"/>
              </a:rPr>
              <a:t>Assignments </a:t>
            </a:r>
            <a:r>
              <a:rPr sz="2550" spc="20" dirty="0">
                <a:solidFill>
                  <a:srgbClr val="929292"/>
                </a:solidFill>
                <a:latin typeface="Times New Roman"/>
                <a:cs typeface="Times New Roman"/>
              </a:rPr>
              <a:t>to</a:t>
            </a:r>
            <a:r>
              <a:rPr sz="2550" spc="50" dirty="0">
                <a:solidFill>
                  <a:srgbClr val="929292"/>
                </a:solidFill>
                <a:latin typeface="Times New Roman"/>
                <a:cs typeface="Times New Roman"/>
              </a:rPr>
              <a:t> </a:t>
            </a:r>
            <a:r>
              <a:rPr sz="2550" spc="35" dirty="0">
                <a:solidFill>
                  <a:srgbClr val="929292"/>
                </a:solidFill>
                <a:latin typeface="Times New Roman"/>
                <a:cs typeface="Times New Roman"/>
              </a:rPr>
              <a:t>Parameter</a:t>
            </a:r>
            <a:endParaRPr sz="2550" dirty="0">
              <a:latin typeface="Times New Roman"/>
              <a:cs typeface="Times New Roman"/>
            </a:endParaRPr>
          </a:p>
          <a:p>
            <a:pPr marL="495300" indent="-482600">
              <a:lnSpc>
                <a:spcPct val="100000"/>
              </a:lnSpc>
              <a:spcBef>
                <a:spcPts val="2740"/>
              </a:spcBef>
              <a:buClr>
                <a:srgbClr val="004479"/>
              </a:buClr>
              <a:buFont typeface="Comic Sans MS"/>
              <a:buAutoNum type="arabicPeriod"/>
              <a:tabLst>
                <a:tab pos="494665" algn="l"/>
                <a:tab pos="495300" algn="l"/>
              </a:tabLst>
            </a:pPr>
            <a:r>
              <a:rPr sz="2550" dirty="0">
                <a:solidFill>
                  <a:srgbClr val="929292"/>
                </a:solidFill>
                <a:latin typeface="Times New Roman"/>
                <a:cs typeface="Times New Roman"/>
              </a:rPr>
              <a:t>Substitute</a:t>
            </a:r>
            <a:r>
              <a:rPr sz="2550" spc="-5" dirty="0">
                <a:solidFill>
                  <a:srgbClr val="929292"/>
                </a:solidFill>
                <a:latin typeface="Times New Roman"/>
                <a:cs typeface="Times New Roman"/>
              </a:rPr>
              <a:t> </a:t>
            </a:r>
            <a:r>
              <a:rPr sz="2550" spc="-10" dirty="0">
                <a:solidFill>
                  <a:srgbClr val="929292"/>
                </a:solidFill>
                <a:latin typeface="Times New Roman"/>
                <a:cs typeface="Times New Roman"/>
              </a:rPr>
              <a:t>Algorithm</a:t>
            </a:r>
            <a:endParaRPr sz="255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29774" y="4231170"/>
            <a:ext cx="1271905" cy="2626995"/>
            <a:chOff x="7929774" y="4231170"/>
            <a:chExt cx="1271905" cy="2626995"/>
          </a:xfrm>
        </p:grpSpPr>
        <p:sp>
          <p:nvSpPr>
            <p:cNvPr id="8" name="object 8"/>
            <p:cNvSpPr/>
            <p:nvPr/>
          </p:nvSpPr>
          <p:spPr>
            <a:xfrm>
              <a:off x="7929774" y="4231170"/>
              <a:ext cx="1142326" cy="1150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30035" y="5793562"/>
              <a:ext cx="1271254" cy="10644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86900" y="4622800"/>
            <a:ext cx="3116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60" dirty="0">
                <a:latin typeface="Arial"/>
                <a:cs typeface="Arial"/>
              </a:rPr>
              <a:t>=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we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will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zoom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in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these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9486900" y="6273800"/>
            <a:ext cx="1900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60" dirty="0">
                <a:solidFill>
                  <a:srgbClr val="838787"/>
                </a:solidFill>
                <a:latin typeface="Arial"/>
                <a:cs typeface="Arial"/>
              </a:rPr>
              <a:t>= </a:t>
            </a:r>
            <a:r>
              <a:rPr sz="2000" spc="75" dirty="0">
                <a:solidFill>
                  <a:srgbClr val="838787"/>
                </a:solidFill>
                <a:latin typeface="Arial"/>
                <a:cs typeface="Arial"/>
              </a:rPr>
              <a:t>home</a:t>
            </a:r>
            <a:r>
              <a:rPr sz="2000" spc="-34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838787"/>
                </a:solidFill>
                <a:latin typeface="Arial"/>
                <a:cs typeface="Arial"/>
              </a:rPr>
              <a:t>reading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2900" y="3403600"/>
            <a:ext cx="988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egend</a:t>
            </a:r>
            <a:r>
              <a:rPr sz="2000" spc="4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520700"/>
            <a:ext cx="61468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6300" y="357631"/>
            <a:ext cx="618490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</a:t>
            </a:r>
            <a:r>
              <a:rPr spc="-70" dirty="0"/>
              <a:t> </a:t>
            </a:r>
            <a:r>
              <a:rPr spc="15" dirty="0"/>
              <a:t>methods:</a:t>
            </a:r>
          </a:p>
        </p:txBody>
      </p:sp>
      <p:sp>
        <p:nvSpPr>
          <p:cNvPr id="4" name="object 4"/>
          <p:cNvSpPr/>
          <p:nvPr/>
        </p:nvSpPr>
        <p:spPr>
          <a:xfrm>
            <a:off x="4254500" y="1231900"/>
            <a:ext cx="4572000" cy="48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91000" y="1068832"/>
            <a:ext cx="461899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1. </a:t>
            </a:r>
            <a:r>
              <a:rPr sz="4850" spc="50" dirty="0">
                <a:solidFill>
                  <a:srgbClr val="6C6963"/>
                </a:solidFill>
                <a:latin typeface="Times New Roman"/>
                <a:cs typeface="Times New Roman"/>
              </a:rPr>
              <a:t>Extract</a:t>
            </a:r>
            <a:r>
              <a:rPr sz="4850" spc="-6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95" dirty="0">
                <a:solidFill>
                  <a:srgbClr val="6C6963"/>
                </a:solidFill>
                <a:latin typeface="Times New Roman"/>
                <a:cs typeface="Times New Roman"/>
              </a:rPr>
              <a:t>Method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1172" y="2439885"/>
            <a:ext cx="11162665" cy="5473700"/>
          </a:xfrm>
          <a:custGeom>
            <a:avLst/>
            <a:gdLst/>
            <a:ahLst/>
            <a:cxnLst/>
            <a:rect l="l" t="t" r="r" b="b"/>
            <a:pathLst>
              <a:path w="11162665" h="5473700">
                <a:moveTo>
                  <a:pt x="0" y="0"/>
                </a:moveTo>
                <a:lnTo>
                  <a:pt x="11162449" y="0"/>
                </a:lnTo>
                <a:lnTo>
                  <a:pt x="11162449" y="5473700"/>
                </a:lnTo>
                <a:lnTo>
                  <a:pt x="0" y="5473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395220"/>
            <a:ext cx="1063879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400" marR="5080" indent="-1155700">
              <a:lnSpc>
                <a:spcPct val="116100"/>
              </a:lnSpc>
              <a:spcBef>
                <a:spcPts val="100"/>
              </a:spcBef>
              <a:tabLst>
                <a:tab pos="5518150" algn="l"/>
                <a:tab pos="10177145" algn="l"/>
              </a:tabLst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-30" dirty="0">
                <a:latin typeface="Times New Roman"/>
                <a:cs typeface="Times New Roman"/>
              </a:rPr>
              <a:t>have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5" dirty="0">
                <a:latin typeface="Times New Roman"/>
                <a:cs typeface="Times New Roman"/>
              </a:rPr>
              <a:t>fragment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-5" dirty="0">
                <a:latin typeface="Times New Roman"/>
                <a:cs typeface="Times New Roman"/>
              </a:rPr>
              <a:t>code </a:t>
            </a:r>
            <a:r>
              <a:rPr sz="2800" spc="50" dirty="0">
                <a:latin typeface="Times New Roman"/>
                <a:cs typeface="Times New Roman"/>
              </a:rPr>
              <a:t>that </a:t>
            </a:r>
            <a:r>
              <a:rPr sz="2800" spc="30" dirty="0">
                <a:latin typeface="Times New Roman"/>
                <a:cs typeface="Times New Roman"/>
              </a:rPr>
              <a:t>can </a:t>
            </a:r>
            <a:r>
              <a:rPr sz="2800" spc="20" dirty="0">
                <a:latin typeface="Times New Roman"/>
                <a:cs typeface="Times New Roman"/>
              </a:rPr>
              <a:t>be grouped </a:t>
            </a:r>
            <a:r>
              <a:rPr sz="2800" spc="-20" dirty="0">
                <a:latin typeface="Times New Roman"/>
                <a:cs typeface="Times New Roman"/>
              </a:rPr>
              <a:t>together,  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u</a:t>
            </a:r>
            <a:r>
              <a:rPr sz="2800" spc="125" dirty="0">
                <a:latin typeface="Times New Roman"/>
                <a:cs typeface="Times New Roman"/>
              </a:rPr>
              <a:t>r</a:t>
            </a:r>
            <a:r>
              <a:rPr sz="2800" spc="8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it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m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25" dirty="0">
                <a:latin typeface="Times New Roman"/>
                <a:cs typeface="Times New Roman"/>
              </a:rPr>
              <a:t>od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w</a:t>
            </a:r>
            <a:r>
              <a:rPr sz="2800" spc="-2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am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35" dirty="0">
                <a:latin typeface="Times New Roman"/>
                <a:cs typeface="Times New Roman"/>
              </a:rPr>
              <a:t>at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xp</a:t>
            </a:r>
            <a:r>
              <a:rPr sz="2800" spc="-30" dirty="0">
                <a:latin typeface="Times New Roman"/>
                <a:cs typeface="Times New Roman"/>
              </a:rPr>
              <a:t>l</a:t>
            </a:r>
            <a:r>
              <a:rPr sz="2800" spc="60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16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pu</a:t>
            </a:r>
            <a:r>
              <a:rPr sz="2800" spc="120" dirty="0">
                <a:latin typeface="Times New Roman"/>
                <a:cs typeface="Times New Roman"/>
              </a:rPr>
              <a:t>r</a:t>
            </a:r>
            <a:r>
              <a:rPr sz="2800" spc="-35" dirty="0">
                <a:latin typeface="Times New Roman"/>
                <a:cs typeface="Times New Roman"/>
              </a:rPr>
              <a:t>pos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e  </a:t>
            </a:r>
            <a:r>
              <a:rPr sz="2800" spc="35" dirty="0">
                <a:latin typeface="Times New Roman"/>
                <a:cs typeface="Times New Roman"/>
              </a:rPr>
              <a:t>method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  <a:tabLst>
                <a:tab pos="119316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45" dirty="0">
                <a:latin typeface="Times New Roman"/>
                <a:cs typeface="Times New Roman"/>
              </a:rPr>
              <a:t>improves </a:t>
            </a:r>
            <a:r>
              <a:rPr sz="2800" spc="-70" dirty="0">
                <a:latin typeface="Times New Roman"/>
                <a:cs typeface="Times New Roman"/>
              </a:rPr>
              <a:t>clarity, </a:t>
            </a:r>
            <a:r>
              <a:rPr sz="2800" spc="-50" dirty="0">
                <a:latin typeface="Times New Roman"/>
                <a:cs typeface="Times New Roman"/>
              </a:rPr>
              <a:t>removes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redundancy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" y="5341620"/>
            <a:ext cx="5101590" cy="18542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spc="-5" dirty="0">
                <a:latin typeface="Courier New"/>
                <a:cs typeface="Courier New"/>
              </a:rPr>
              <a:t>public void </a:t>
            </a:r>
            <a:r>
              <a:rPr sz="1800" b="1" spc="-5" dirty="0">
                <a:latin typeface="Courier New"/>
                <a:cs typeface="Courier New"/>
              </a:rPr>
              <a:t>accept</a:t>
            </a:r>
            <a:r>
              <a:rPr sz="1800" spc="-5" dirty="0">
                <a:latin typeface="Courier New"/>
                <a:cs typeface="Courier New"/>
              </a:rPr>
              <a:t>(Packet p)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698500" marR="5080" indent="-549275">
              <a:lnSpc>
                <a:spcPct val="111100"/>
              </a:lnSpc>
            </a:pPr>
            <a:r>
              <a:rPr sz="1800" spc="-5" dirty="0">
                <a:latin typeface="Courier New"/>
                <a:cs typeface="Courier New"/>
              </a:rPr>
              <a:t>if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((p.getAddressee() == this)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&amp;&amp;  (this.isASCII(p.getContents())))</a:t>
            </a:r>
            <a:endParaRPr sz="1800" dirty="0">
              <a:latin typeface="Courier New"/>
              <a:cs typeface="Courier New"/>
            </a:endParaRPr>
          </a:p>
          <a:p>
            <a:pPr marL="149860" marR="2748280" indent="274320">
              <a:lnSpc>
                <a:spcPct val="111100"/>
              </a:lnSpc>
            </a:pPr>
            <a:r>
              <a:rPr sz="1800" dirty="0">
                <a:latin typeface="Courier New"/>
                <a:cs typeface="Courier New"/>
              </a:rPr>
              <a:t>this.print(p);  else</a:t>
            </a:r>
          </a:p>
          <a:p>
            <a:pPr marL="42418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ourier New"/>
                <a:cs typeface="Courier New"/>
              </a:rPr>
              <a:t>super.accept(p);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43700" y="5346700"/>
            <a:ext cx="5238115" cy="182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public void </a:t>
            </a:r>
            <a:r>
              <a:rPr sz="1800" b="1" spc="-5" dirty="0">
                <a:latin typeface="Courier New"/>
                <a:cs typeface="Courier New"/>
              </a:rPr>
              <a:t>accept</a:t>
            </a:r>
            <a:r>
              <a:rPr sz="1800" spc="-5" dirty="0">
                <a:latin typeface="Courier New"/>
                <a:cs typeface="Courier New"/>
              </a:rPr>
              <a:t>(Packet p)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149860" marR="278765">
              <a:lnSpc>
                <a:spcPts val="2000"/>
              </a:lnSpc>
              <a:spcBef>
                <a:spcPts val="120"/>
              </a:spcBef>
            </a:pPr>
            <a:r>
              <a:rPr sz="1800" spc="-5" dirty="0">
                <a:latin typeface="Courier New"/>
                <a:cs typeface="Courier New"/>
              </a:rPr>
              <a:t>if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this.isDestFor(p) </a:t>
            </a:r>
            <a:r>
              <a:rPr sz="1800" spc="-5" dirty="0">
                <a:latin typeface="Courier New"/>
                <a:cs typeface="Courier New"/>
              </a:rPr>
              <a:t>this.print(p);  else super.accept(p);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}</a:t>
            </a:r>
          </a:p>
          <a:p>
            <a:pPr marL="149860" marR="278765" indent="-137795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public boolean </a:t>
            </a:r>
            <a:r>
              <a:rPr sz="1800" b="1" spc="-5" dirty="0">
                <a:solidFill>
                  <a:srgbClr val="FF2600"/>
                </a:solidFill>
                <a:latin typeface="Courier New"/>
                <a:cs typeface="Courier New"/>
              </a:rPr>
              <a:t>isDestFor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(Packet p)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{ 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return</a:t>
            </a:r>
            <a:endParaRPr sz="1800" dirty="0">
              <a:latin typeface="Courier New"/>
              <a:cs typeface="Courier New"/>
            </a:endParaRPr>
          </a:p>
          <a:p>
            <a:pPr marL="424180" marR="5080" indent="-137795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((p.getAddressee() == this) &amp;&amp;  (this.isASCII(p.getContents())));</a:t>
            </a:r>
            <a:r>
              <a:rPr sz="1800" spc="-9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77420" y="0"/>
            <a:ext cx="7127875" cy="7106284"/>
            <a:chOff x="5877420" y="0"/>
            <a:chExt cx="7127875" cy="7106284"/>
          </a:xfrm>
        </p:grpSpPr>
        <p:sp>
          <p:nvSpPr>
            <p:cNvPr id="11" name="object 11"/>
            <p:cNvSpPr/>
            <p:nvPr/>
          </p:nvSpPr>
          <p:spPr>
            <a:xfrm>
              <a:off x="5883770" y="6558064"/>
              <a:ext cx="673100" cy="542290"/>
            </a:xfrm>
            <a:custGeom>
              <a:avLst/>
              <a:gdLst/>
              <a:ahLst/>
              <a:cxnLst/>
              <a:rect l="l" t="t" r="r" b="b"/>
              <a:pathLst>
                <a:path w="673100" h="542290">
                  <a:moveTo>
                    <a:pt x="554545" y="0"/>
                  </a:moveTo>
                  <a:lnTo>
                    <a:pt x="554545" y="135470"/>
                  </a:lnTo>
                  <a:lnTo>
                    <a:pt x="0" y="135470"/>
                  </a:lnTo>
                  <a:lnTo>
                    <a:pt x="0" y="406399"/>
                  </a:lnTo>
                  <a:lnTo>
                    <a:pt x="554545" y="406399"/>
                  </a:lnTo>
                  <a:lnTo>
                    <a:pt x="554545" y="541870"/>
                  </a:lnTo>
                  <a:lnTo>
                    <a:pt x="672820" y="270941"/>
                  </a:lnTo>
                  <a:lnTo>
                    <a:pt x="554545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3770" y="6558064"/>
              <a:ext cx="673100" cy="542290"/>
            </a:xfrm>
            <a:custGeom>
              <a:avLst/>
              <a:gdLst/>
              <a:ahLst/>
              <a:cxnLst/>
              <a:rect l="l" t="t" r="r" b="b"/>
              <a:pathLst>
                <a:path w="673100" h="542290">
                  <a:moveTo>
                    <a:pt x="554549" y="406400"/>
                  </a:moveTo>
                  <a:lnTo>
                    <a:pt x="554549" y="541867"/>
                  </a:lnTo>
                  <a:lnTo>
                    <a:pt x="672818" y="270932"/>
                  </a:lnTo>
                  <a:lnTo>
                    <a:pt x="554549" y="0"/>
                  </a:lnTo>
                  <a:lnTo>
                    <a:pt x="554549" y="135467"/>
                  </a:lnTo>
                  <a:lnTo>
                    <a:pt x="0" y="135467"/>
                  </a:lnTo>
                  <a:lnTo>
                    <a:pt x="0" y="406400"/>
                  </a:lnTo>
                  <a:lnTo>
                    <a:pt x="554549" y="4064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31000" y="8305800"/>
            <a:ext cx="50660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i="1" dirty="0">
                <a:solidFill>
                  <a:srgbClr val="FF4C00"/>
                </a:solidFill>
                <a:latin typeface="Arial"/>
                <a:cs typeface="Arial"/>
              </a:rPr>
              <a:t>Beware of local variables</a:t>
            </a:r>
            <a:r>
              <a:rPr sz="3400" i="1" spc="-110" dirty="0">
                <a:solidFill>
                  <a:srgbClr val="FF4C00"/>
                </a:solidFill>
                <a:latin typeface="Arial"/>
                <a:cs typeface="Arial"/>
              </a:rPr>
              <a:t> </a:t>
            </a:r>
            <a:r>
              <a:rPr sz="3400" i="1" dirty="0">
                <a:solidFill>
                  <a:srgbClr val="FF4C00"/>
                </a:solidFill>
                <a:latin typeface="Arial"/>
                <a:cs typeface="Arial"/>
              </a:rPr>
              <a:t>!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327" y="2440089"/>
            <a:ext cx="11271250" cy="5737860"/>
          </a:xfrm>
          <a:custGeom>
            <a:avLst/>
            <a:gdLst/>
            <a:ahLst/>
            <a:cxnLst/>
            <a:rect l="l" t="t" r="r" b="b"/>
            <a:pathLst>
              <a:path w="11271250" h="5737859">
                <a:moveTo>
                  <a:pt x="0" y="0"/>
                </a:moveTo>
                <a:lnTo>
                  <a:pt x="11270830" y="0"/>
                </a:lnTo>
                <a:lnTo>
                  <a:pt x="11270830" y="5737453"/>
                </a:lnTo>
                <a:lnTo>
                  <a:pt x="0" y="573745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400" y="5925820"/>
            <a:ext cx="5363210" cy="2159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800" spc="-5" dirty="0">
                <a:latin typeface="Courier New"/>
                <a:cs typeface="Courier New"/>
              </a:rPr>
              <a:t>int </a:t>
            </a:r>
            <a:r>
              <a:rPr sz="1800" b="1" spc="-5" dirty="0">
                <a:latin typeface="Courier New"/>
                <a:cs typeface="Courier New"/>
              </a:rPr>
              <a:t>getRating</a:t>
            </a:r>
            <a:r>
              <a:rPr sz="1800" spc="-5" dirty="0">
                <a:latin typeface="Courier New"/>
                <a:cs typeface="Courier New"/>
              </a:rPr>
              <a:t>(){</a:t>
            </a:r>
            <a:endParaRPr sz="1800" dirty="0">
              <a:latin typeface="Courier New"/>
              <a:cs typeface="Courier New"/>
            </a:endParaRPr>
          </a:p>
          <a:p>
            <a:pPr marL="41148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latin typeface="Courier New"/>
                <a:cs typeface="Courier New"/>
              </a:rPr>
              <a:t>return</a:t>
            </a:r>
            <a:r>
              <a:rPr sz="1800" spc="4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moreThanFiveLateDeliveries()</a:t>
            </a:r>
            <a:r>
              <a:rPr sz="1800" spc="-5" dirty="0">
                <a:latin typeface="Courier New"/>
                <a:cs typeface="Courier New"/>
              </a:rPr>
              <a:t>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 dirty="0">
              <a:latin typeface="Courier New"/>
              <a:cs typeface="Courier New"/>
            </a:endParaRPr>
          </a:p>
          <a:p>
            <a:pPr marL="411480" marR="142875" indent="-412115">
              <a:lnSpc>
                <a:spcPct val="1111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boolean </a:t>
            </a:r>
            <a:r>
              <a:rPr sz="1800" b="1" spc="-5" dirty="0">
                <a:solidFill>
                  <a:srgbClr val="FF2600"/>
                </a:solidFill>
                <a:latin typeface="Courier New"/>
                <a:cs typeface="Courier New"/>
              </a:rPr>
              <a:t>moreThanFiveLateDeliveries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(){  return _numberOfLateDeliveries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</a:t>
            </a:r>
            <a:r>
              <a:rPr sz="1800" spc="-9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5;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0100" y="520700"/>
            <a:ext cx="6299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 </a:t>
            </a:r>
            <a:r>
              <a:rPr spc="35" dirty="0"/>
              <a:t>methods</a:t>
            </a:r>
            <a:r>
              <a:rPr spc="5" dirty="0"/>
              <a:t> </a:t>
            </a:r>
            <a:r>
              <a:rPr spc="-130" dirty="0"/>
              <a:t>:</a:t>
            </a:r>
          </a:p>
        </p:txBody>
      </p:sp>
      <p:sp>
        <p:nvSpPr>
          <p:cNvPr id="6" name="object 6"/>
          <p:cNvSpPr/>
          <p:nvPr/>
        </p:nvSpPr>
        <p:spPr>
          <a:xfrm>
            <a:off x="4394200" y="1231900"/>
            <a:ext cx="4241800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1400" y="1068832"/>
            <a:ext cx="10711180" cy="4387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528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2. </a:t>
            </a:r>
            <a:r>
              <a:rPr sz="4850" spc="20" dirty="0">
                <a:solidFill>
                  <a:srgbClr val="6C6963"/>
                </a:solidFill>
                <a:latin typeface="Times New Roman"/>
                <a:cs typeface="Times New Roman"/>
              </a:rPr>
              <a:t>Inline</a:t>
            </a:r>
            <a:r>
              <a:rPr sz="4850" spc="-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95" dirty="0">
                <a:solidFill>
                  <a:srgbClr val="6C6963"/>
                </a:solidFill>
                <a:latin typeface="Times New Roman"/>
                <a:cs typeface="Times New Roman"/>
              </a:rPr>
              <a:t>Method</a:t>
            </a:r>
            <a:endParaRPr sz="4850">
              <a:latin typeface="Times New Roman"/>
              <a:cs typeface="Times New Roman"/>
            </a:endParaRPr>
          </a:p>
          <a:p>
            <a:pPr marL="312420" algn="ctr">
              <a:lnSpc>
                <a:spcPct val="100000"/>
              </a:lnSpc>
              <a:spcBef>
                <a:spcPts val="5025"/>
              </a:spcBef>
              <a:tabLst>
                <a:tab pos="2275205" algn="l"/>
              </a:tabLst>
            </a:pPr>
            <a:r>
              <a:rPr sz="3400" i="1" spc="-265" dirty="0">
                <a:solidFill>
                  <a:srgbClr val="838787"/>
                </a:solidFill>
                <a:latin typeface="Times New Roman"/>
                <a:cs typeface="Times New Roman"/>
              </a:rPr>
              <a:t>(Opposite</a:t>
            </a:r>
            <a:r>
              <a:rPr sz="3400" i="1" spc="-5" dirty="0">
                <a:solidFill>
                  <a:srgbClr val="838787"/>
                </a:solidFill>
                <a:latin typeface="Times New Roman"/>
                <a:cs typeface="Times New Roman"/>
              </a:rPr>
              <a:t> </a:t>
            </a:r>
            <a:r>
              <a:rPr sz="3400" i="1" spc="-280" dirty="0">
                <a:solidFill>
                  <a:srgbClr val="838787"/>
                </a:solidFill>
                <a:latin typeface="Times New Roman"/>
                <a:cs typeface="Times New Roman"/>
              </a:rPr>
              <a:t>of	</a:t>
            </a:r>
            <a:r>
              <a:rPr sz="3400" i="1" spc="-210" dirty="0">
                <a:solidFill>
                  <a:srgbClr val="838787"/>
                </a:solidFill>
                <a:latin typeface="Times New Roman"/>
                <a:cs typeface="Times New Roman"/>
              </a:rPr>
              <a:t>Extract</a:t>
            </a:r>
            <a:r>
              <a:rPr sz="3400" i="1" spc="-5" dirty="0">
                <a:solidFill>
                  <a:srgbClr val="838787"/>
                </a:solidFill>
                <a:latin typeface="Times New Roman"/>
                <a:cs typeface="Times New Roman"/>
              </a:rPr>
              <a:t> </a:t>
            </a:r>
            <a:r>
              <a:rPr sz="3400" i="1" spc="-235" dirty="0">
                <a:solidFill>
                  <a:srgbClr val="838787"/>
                </a:solidFill>
                <a:latin typeface="Times New Roman"/>
                <a:cs typeface="Times New Roman"/>
              </a:rPr>
              <a:t>Method)</a:t>
            </a: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Times New Roman"/>
              <a:cs typeface="Times New Roman"/>
            </a:endParaRPr>
          </a:p>
          <a:p>
            <a:pPr marL="1155700" marR="5080" indent="-1155700">
              <a:lnSpc>
                <a:spcPct val="116100"/>
              </a:lnSpc>
              <a:tabLst>
                <a:tab pos="4348480" algn="l"/>
              </a:tabLst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35" dirty="0">
                <a:latin typeface="Times New Roman"/>
                <a:cs typeface="Times New Roman"/>
              </a:rPr>
              <a:t>method’s </a:t>
            </a:r>
            <a:r>
              <a:rPr sz="2800" spc="-10" dirty="0">
                <a:latin typeface="Times New Roman"/>
                <a:cs typeface="Times New Roman"/>
              </a:rPr>
              <a:t>body </a:t>
            </a:r>
            <a:r>
              <a:rPr sz="2800" spc="-120" dirty="0">
                <a:latin typeface="Times New Roman"/>
                <a:cs typeface="Times New Roman"/>
              </a:rPr>
              <a:t>is </a:t>
            </a:r>
            <a:r>
              <a:rPr sz="2800" spc="-35" dirty="0">
                <a:latin typeface="Times New Roman"/>
                <a:cs typeface="Times New Roman"/>
              </a:rPr>
              <a:t>just </a:t>
            </a:r>
            <a:r>
              <a:rPr sz="2800" spc="-50" dirty="0">
                <a:latin typeface="Times New Roman"/>
                <a:cs typeface="Times New Roman"/>
              </a:rPr>
              <a:t>as </a:t>
            </a:r>
            <a:r>
              <a:rPr sz="2800" spc="-10" dirty="0">
                <a:latin typeface="Times New Roman"/>
                <a:cs typeface="Times New Roman"/>
              </a:rPr>
              <a:t>clear </a:t>
            </a:r>
            <a:r>
              <a:rPr sz="2800" spc="-50" dirty="0">
                <a:latin typeface="Times New Roman"/>
                <a:cs typeface="Times New Roman"/>
              </a:rPr>
              <a:t>as </a:t>
            </a:r>
            <a:r>
              <a:rPr sz="2800" spc="-70" dirty="0">
                <a:latin typeface="Times New Roman"/>
                <a:cs typeface="Times New Roman"/>
              </a:rPr>
              <a:t>its </a:t>
            </a:r>
            <a:r>
              <a:rPr sz="2800" spc="20" dirty="0">
                <a:latin typeface="Times New Roman"/>
                <a:cs typeface="Times New Roman"/>
              </a:rPr>
              <a:t>name, </a:t>
            </a:r>
            <a:r>
              <a:rPr sz="2800" spc="50" dirty="0">
                <a:latin typeface="Times New Roman"/>
                <a:cs typeface="Times New Roman"/>
              </a:rPr>
              <a:t>put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method’s  </a:t>
            </a:r>
            <a:r>
              <a:rPr sz="2800" spc="-10" dirty="0">
                <a:latin typeface="Times New Roman"/>
                <a:cs typeface="Times New Roman"/>
              </a:rPr>
              <a:t>body </a:t>
            </a:r>
            <a:r>
              <a:rPr sz="2800" spc="10" dirty="0">
                <a:latin typeface="Times New Roman"/>
                <a:cs typeface="Times New Roman"/>
              </a:rPr>
              <a:t>into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body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-70" dirty="0">
                <a:latin typeface="Times New Roman"/>
                <a:cs typeface="Times New Roman"/>
              </a:rPr>
              <a:t>its </a:t>
            </a:r>
            <a:r>
              <a:rPr sz="2800" spc="-25" dirty="0">
                <a:latin typeface="Times New Roman"/>
                <a:cs typeface="Times New Roman"/>
              </a:rPr>
              <a:t>caller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30" dirty="0">
                <a:latin typeface="Times New Roman"/>
                <a:cs typeface="Times New Roman"/>
              </a:rPr>
              <a:t>remove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method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0"/>
              </a:spcBef>
              <a:tabLst>
                <a:tab pos="118046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25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remove </a:t>
            </a:r>
            <a:r>
              <a:rPr sz="2800" spc="10" dirty="0">
                <a:latin typeface="Times New Roman"/>
                <a:cs typeface="Times New Roman"/>
              </a:rPr>
              <a:t>too </a:t>
            </a:r>
            <a:r>
              <a:rPr sz="2800" spc="15" dirty="0">
                <a:latin typeface="Times New Roman"/>
                <a:cs typeface="Times New Roman"/>
              </a:rPr>
              <a:t>much </a:t>
            </a:r>
            <a:r>
              <a:rPr sz="2800" dirty="0">
                <a:latin typeface="Times New Roman"/>
                <a:cs typeface="Times New Roman"/>
              </a:rPr>
              <a:t>indirection </a:t>
            </a:r>
            <a:r>
              <a:rPr sz="2800" spc="70" dirty="0">
                <a:latin typeface="Times New Roman"/>
                <a:cs typeface="Times New Roman"/>
              </a:rPr>
              <a:t>and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delegation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8500" y="6451600"/>
            <a:ext cx="508889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08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int </a:t>
            </a:r>
            <a:r>
              <a:rPr sz="1800" b="1" spc="-5" dirty="0">
                <a:latin typeface="Courier New"/>
                <a:cs typeface="Courier New"/>
              </a:rPr>
              <a:t>getRating</a:t>
            </a:r>
            <a:r>
              <a:rPr sz="1800" spc="-5" dirty="0">
                <a:latin typeface="Courier New"/>
                <a:cs typeface="Courier New"/>
              </a:rPr>
              <a:t>(){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ts val="2000"/>
              </a:lnSpc>
            </a:pPr>
            <a:r>
              <a:rPr sz="1800" spc="-5" dirty="0">
                <a:latin typeface="Courier New"/>
                <a:cs typeface="Courier New"/>
              </a:rPr>
              <a:t>return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(_numberOfLateDeliveries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</a:t>
            </a:r>
            <a:r>
              <a:rPr sz="1800" spc="-8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5)</a:t>
            </a:r>
            <a:r>
              <a:rPr sz="18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ts val="208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159639" y="0"/>
            <a:ext cx="6845300" cy="7191375"/>
            <a:chOff x="6159639" y="0"/>
            <a:chExt cx="6845300" cy="7191375"/>
          </a:xfrm>
        </p:grpSpPr>
        <p:sp>
          <p:nvSpPr>
            <p:cNvPr id="10" name="object 10"/>
            <p:cNvSpPr/>
            <p:nvPr/>
          </p:nvSpPr>
          <p:spPr>
            <a:xfrm>
              <a:off x="6165989" y="6642734"/>
              <a:ext cx="673100" cy="542290"/>
            </a:xfrm>
            <a:custGeom>
              <a:avLst/>
              <a:gdLst/>
              <a:ahLst/>
              <a:cxnLst/>
              <a:rect l="l" t="t" r="r" b="b"/>
              <a:pathLst>
                <a:path w="673100" h="542290">
                  <a:moveTo>
                    <a:pt x="554545" y="0"/>
                  </a:moveTo>
                  <a:lnTo>
                    <a:pt x="554545" y="135470"/>
                  </a:lnTo>
                  <a:lnTo>
                    <a:pt x="0" y="135470"/>
                  </a:lnTo>
                  <a:lnTo>
                    <a:pt x="0" y="406400"/>
                  </a:lnTo>
                  <a:lnTo>
                    <a:pt x="554545" y="406400"/>
                  </a:lnTo>
                  <a:lnTo>
                    <a:pt x="554545" y="541870"/>
                  </a:lnTo>
                  <a:lnTo>
                    <a:pt x="672820" y="270929"/>
                  </a:lnTo>
                  <a:lnTo>
                    <a:pt x="554545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65989" y="6642734"/>
              <a:ext cx="673100" cy="542290"/>
            </a:xfrm>
            <a:custGeom>
              <a:avLst/>
              <a:gdLst/>
              <a:ahLst/>
              <a:cxnLst/>
              <a:rect l="l" t="t" r="r" b="b"/>
              <a:pathLst>
                <a:path w="673100" h="542290">
                  <a:moveTo>
                    <a:pt x="554549" y="406400"/>
                  </a:moveTo>
                  <a:lnTo>
                    <a:pt x="554549" y="541867"/>
                  </a:lnTo>
                  <a:lnTo>
                    <a:pt x="672818" y="270932"/>
                  </a:lnTo>
                  <a:lnTo>
                    <a:pt x="554549" y="0"/>
                  </a:lnTo>
                  <a:lnTo>
                    <a:pt x="554549" y="135467"/>
                  </a:lnTo>
                  <a:lnTo>
                    <a:pt x="0" y="135467"/>
                  </a:lnTo>
                  <a:lnTo>
                    <a:pt x="0" y="406400"/>
                  </a:lnTo>
                  <a:lnTo>
                    <a:pt x="554549" y="4064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0100" y="520700"/>
            <a:ext cx="6299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 </a:t>
            </a:r>
            <a:r>
              <a:rPr spc="35" dirty="0"/>
              <a:t>methods</a:t>
            </a:r>
            <a:r>
              <a:rPr spc="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2857500" y="1231900"/>
            <a:ext cx="73025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57500" y="1068832"/>
            <a:ext cx="727900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3</a:t>
            </a: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. </a:t>
            </a:r>
            <a:r>
              <a:rPr sz="4850" spc="15" dirty="0">
                <a:solidFill>
                  <a:srgbClr val="6C6963"/>
                </a:solidFill>
                <a:latin typeface="Times New Roman"/>
                <a:cs typeface="Times New Roman"/>
              </a:rPr>
              <a:t>Replace </a:t>
            </a:r>
            <a:r>
              <a:rPr sz="4850" spc="45" dirty="0">
                <a:solidFill>
                  <a:srgbClr val="6C6963"/>
                </a:solidFill>
                <a:latin typeface="Times New Roman"/>
                <a:cs typeface="Times New Roman"/>
              </a:rPr>
              <a:t>Temp </a:t>
            </a:r>
            <a:r>
              <a:rPr sz="4850" spc="-25" dirty="0">
                <a:solidFill>
                  <a:srgbClr val="6C6963"/>
                </a:solidFill>
                <a:latin typeface="Times New Roman"/>
                <a:cs typeface="Times New Roman"/>
              </a:rPr>
              <a:t>with</a:t>
            </a:r>
            <a:r>
              <a:rPr sz="4850" spc="-9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125" dirty="0">
                <a:solidFill>
                  <a:srgbClr val="6C6963"/>
                </a:solidFill>
                <a:latin typeface="Times New Roman"/>
                <a:cs typeface="Times New Roman"/>
              </a:rPr>
              <a:t>Query</a:t>
            </a:r>
            <a:endParaRPr sz="48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100" y="2943860"/>
            <a:ext cx="11257280" cy="5447030"/>
          </a:xfrm>
          <a:custGeom>
            <a:avLst/>
            <a:gdLst/>
            <a:ahLst/>
            <a:cxnLst/>
            <a:rect l="l" t="t" r="r" b="b"/>
            <a:pathLst>
              <a:path w="11257280" h="5447030">
                <a:moveTo>
                  <a:pt x="0" y="0"/>
                </a:moveTo>
                <a:lnTo>
                  <a:pt x="11257280" y="0"/>
                </a:lnTo>
                <a:lnTo>
                  <a:pt x="11257280" y="5446649"/>
                </a:lnTo>
                <a:lnTo>
                  <a:pt x="0" y="54466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971800"/>
            <a:ext cx="10191750" cy="24841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168400" marR="5080" indent="-1155700">
              <a:lnSpc>
                <a:spcPts val="3200"/>
              </a:lnSpc>
              <a:spcBef>
                <a:spcPts val="340"/>
              </a:spcBef>
              <a:tabLst>
                <a:tab pos="9247505" algn="l"/>
              </a:tabLst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-40" dirty="0">
                <a:latin typeface="Times New Roman"/>
                <a:cs typeface="Times New Roman"/>
              </a:rPr>
              <a:t>use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temporary </a:t>
            </a:r>
            <a:r>
              <a:rPr sz="2800" spc="-15" dirty="0">
                <a:latin typeface="Times New Roman"/>
                <a:cs typeface="Times New Roman"/>
              </a:rPr>
              <a:t>variable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spc="5" dirty="0">
                <a:latin typeface="Times New Roman"/>
                <a:cs typeface="Times New Roman"/>
              </a:rPr>
              <a:t>hold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result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75" dirty="0">
                <a:latin typeface="Times New Roman"/>
                <a:cs typeface="Times New Roman"/>
              </a:rPr>
              <a:t>an  </a:t>
            </a:r>
            <a:r>
              <a:rPr sz="2800" spc="-30" dirty="0">
                <a:latin typeface="Times New Roman"/>
                <a:cs typeface="Times New Roman"/>
              </a:rPr>
              <a:t>expression, </a:t>
            </a:r>
            <a:r>
              <a:rPr sz="2800" spc="5" dirty="0">
                <a:latin typeface="Times New Roman"/>
                <a:cs typeface="Times New Roman"/>
              </a:rPr>
              <a:t>extract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expression </a:t>
            </a:r>
            <a:r>
              <a:rPr sz="2800" spc="10" dirty="0">
                <a:latin typeface="Times New Roman"/>
                <a:cs typeface="Times New Roman"/>
              </a:rPr>
              <a:t>into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5" dirty="0">
                <a:latin typeface="Times New Roman"/>
                <a:cs typeface="Times New Roman"/>
              </a:rPr>
              <a:t>method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replace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all  </a:t>
            </a:r>
            <a:r>
              <a:rPr sz="2800" spc="-30" dirty="0">
                <a:latin typeface="Times New Roman"/>
                <a:cs typeface="Times New Roman"/>
              </a:rPr>
              <a:t>references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spc="35" dirty="0">
                <a:latin typeface="Times New Roman"/>
                <a:cs typeface="Times New Roman"/>
              </a:rPr>
              <a:t>the temp </a:t>
            </a:r>
            <a:r>
              <a:rPr sz="2800" spc="-25" dirty="0">
                <a:latin typeface="Times New Roman"/>
                <a:cs typeface="Times New Roman"/>
              </a:rPr>
              <a:t>with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5" dirty="0">
                <a:latin typeface="Times New Roman"/>
                <a:cs typeface="Times New Roman"/>
              </a:rPr>
              <a:t>method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call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120"/>
              </a:lnSpc>
              <a:tabLst>
                <a:tab pos="110426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30" dirty="0">
                <a:latin typeface="Times New Roman"/>
                <a:cs typeface="Times New Roman"/>
              </a:rPr>
              <a:t>Cleaner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code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5803900"/>
            <a:ext cx="5786755" cy="1315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300"/>
              </a:spcBef>
              <a:tabLst>
                <a:tab pos="1932939" algn="l"/>
              </a:tabLst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double basePrice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_quantity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*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_</a:t>
            </a:r>
            <a:r>
              <a:rPr sz="1800" spc="-5" dirty="0" err="1">
                <a:solidFill>
                  <a:srgbClr val="FF2600"/>
                </a:solidFill>
                <a:latin typeface="Courier New"/>
                <a:cs typeface="Courier New"/>
              </a:rPr>
              <a:t>itemPrice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;  </a:t>
            </a:r>
            <a:r>
              <a:rPr sz="1800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basePrice	</a:t>
            </a:r>
            <a:r>
              <a:rPr sz="1800" dirty="0">
                <a:latin typeface="Courier New"/>
                <a:cs typeface="Courier New"/>
              </a:rPr>
              <a:t>&gt;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1000)</a:t>
            </a:r>
            <a:endParaRPr sz="1800" dirty="0">
              <a:latin typeface="Courier New"/>
              <a:cs typeface="Courier New"/>
            </a:endParaRPr>
          </a:p>
          <a:p>
            <a:pPr marL="698500">
              <a:lnSpc>
                <a:spcPts val="1880"/>
              </a:lnSpc>
              <a:tabLst>
                <a:tab pos="3030220" algn="l"/>
              </a:tabLst>
            </a:pPr>
            <a:r>
              <a:rPr sz="1800" spc="-5" dirty="0">
                <a:latin typeface="Courier New"/>
                <a:cs typeface="Courier New"/>
              </a:rPr>
              <a:t>return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basePrice	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0.95;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sz="1800" spc="-5" dirty="0">
                <a:latin typeface="Courier New"/>
                <a:cs typeface="Courier New"/>
              </a:rPr>
              <a:t>else</a:t>
            </a:r>
            <a:endParaRPr sz="1800" dirty="0">
              <a:latin typeface="Courier New"/>
              <a:cs typeface="Courier New"/>
            </a:endParaRPr>
          </a:p>
          <a:p>
            <a:pPr marL="698500">
              <a:lnSpc>
                <a:spcPts val="2080"/>
              </a:lnSpc>
              <a:tabLst>
                <a:tab pos="3030220" algn="l"/>
              </a:tabLst>
            </a:pPr>
            <a:r>
              <a:rPr sz="1800" spc="-5" dirty="0">
                <a:latin typeface="Courier New"/>
                <a:cs typeface="Courier New"/>
              </a:rPr>
              <a:t>return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basePrice	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0.98;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5500" y="5816600"/>
            <a:ext cx="4963795" cy="207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  <a:tabLst>
                <a:tab pos="2207260" algn="l"/>
              </a:tabLst>
            </a:pPr>
            <a:r>
              <a:rPr sz="1800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basePrice()	</a:t>
            </a:r>
            <a:r>
              <a:rPr sz="1800" dirty="0">
                <a:latin typeface="Courier New"/>
                <a:cs typeface="Courier New"/>
              </a:rPr>
              <a:t>&gt;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1000)</a:t>
            </a:r>
            <a:endParaRPr sz="1800" dirty="0">
              <a:latin typeface="Courier New"/>
              <a:cs typeface="Courier New"/>
            </a:endParaRPr>
          </a:p>
          <a:p>
            <a:pPr marL="698500">
              <a:lnSpc>
                <a:spcPts val="2000"/>
              </a:lnSpc>
              <a:tabLst>
                <a:tab pos="3304540" algn="l"/>
              </a:tabLst>
            </a:pPr>
            <a:r>
              <a:rPr sz="1800" spc="-5" dirty="0">
                <a:latin typeface="Courier New"/>
                <a:cs typeface="Courier New"/>
              </a:rPr>
              <a:t>return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basePrice()	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0.95;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sz="1800" spc="-5" dirty="0">
                <a:latin typeface="Courier New"/>
                <a:cs typeface="Courier New"/>
              </a:rPr>
              <a:t>else</a:t>
            </a:r>
            <a:endParaRPr sz="1800" dirty="0">
              <a:latin typeface="Courier New"/>
              <a:cs typeface="Courier New"/>
            </a:endParaRPr>
          </a:p>
          <a:p>
            <a:pPr marL="698500">
              <a:lnSpc>
                <a:spcPts val="2000"/>
              </a:lnSpc>
              <a:tabLst>
                <a:tab pos="3304540" algn="l"/>
              </a:tabLst>
            </a:pPr>
            <a:r>
              <a:rPr sz="1800" spc="-5" dirty="0">
                <a:latin typeface="Courier New"/>
                <a:cs typeface="Courier New"/>
              </a:rPr>
              <a:t>return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basePrice()	</a:t>
            </a:r>
            <a:r>
              <a:rPr sz="1800" dirty="0">
                <a:latin typeface="Courier New"/>
                <a:cs typeface="Courier New"/>
              </a:rPr>
              <a:t>*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0.98;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sz="1800" dirty="0">
                <a:latin typeface="Courier New"/>
                <a:cs typeface="Courier New"/>
              </a:rPr>
              <a:t>…</a:t>
            </a:r>
          </a:p>
          <a:p>
            <a:pPr marL="12700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double</a:t>
            </a:r>
            <a:r>
              <a:rPr sz="1800" spc="-1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basePrice(){</a:t>
            </a:r>
            <a:endParaRPr sz="1800" dirty="0">
              <a:latin typeface="Courier New"/>
              <a:cs typeface="Courier New"/>
            </a:endParaRPr>
          </a:p>
          <a:p>
            <a:pPr marL="835660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return _quantity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*</a:t>
            </a:r>
            <a:r>
              <a:rPr sz="1800" spc="-9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_itemPrice;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2080"/>
              </a:lnSpc>
            </a:pP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95009" y="386156"/>
            <a:ext cx="6701790" cy="6531609"/>
            <a:chOff x="5795009" y="386156"/>
            <a:chExt cx="6701790" cy="6531609"/>
          </a:xfrm>
        </p:grpSpPr>
        <p:sp>
          <p:nvSpPr>
            <p:cNvPr id="11" name="object 11"/>
            <p:cNvSpPr/>
            <p:nvPr/>
          </p:nvSpPr>
          <p:spPr>
            <a:xfrm>
              <a:off x="5801359" y="6477851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489"/>
                  </a:lnTo>
                  <a:lnTo>
                    <a:pt x="975360" y="216738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1359" y="6477851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98278" y="386156"/>
              <a:ext cx="1798521" cy="15138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0100" y="520700"/>
            <a:ext cx="6299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 </a:t>
            </a:r>
            <a:r>
              <a:rPr spc="35" dirty="0"/>
              <a:t>methods</a:t>
            </a:r>
            <a:r>
              <a:rPr spc="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2425700" y="1231900"/>
            <a:ext cx="81661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0" y="1068832"/>
            <a:ext cx="818451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4</a:t>
            </a: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. </a:t>
            </a:r>
            <a:r>
              <a:rPr sz="4850" spc="65" dirty="0">
                <a:solidFill>
                  <a:srgbClr val="6C6963"/>
                </a:solidFill>
                <a:latin typeface="Times New Roman"/>
                <a:cs typeface="Times New Roman"/>
              </a:rPr>
              <a:t>Introduce </a:t>
            </a:r>
            <a:r>
              <a:rPr sz="4850" dirty="0">
                <a:solidFill>
                  <a:srgbClr val="6C6963"/>
                </a:solidFill>
                <a:latin typeface="Times New Roman"/>
                <a:cs typeface="Times New Roman"/>
              </a:rPr>
              <a:t>Explaining</a:t>
            </a:r>
            <a:r>
              <a:rPr sz="4850" spc="-10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40" dirty="0">
                <a:solidFill>
                  <a:srgbClr val="6C6963"/>
                </a:solidFill>
                <a:latin typeface="Times New Roman"/>
                <a:cs typeface="Times New Roman"/>
              </a:rPr>
              <a:t>Variable</a:t>
            </a:r>
            <a:endParaRPr sz="48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327" y="2439530"/>
            <a:ext cx="11271250" cy="6286500"/>
          </a:xfrm>
          <a:custGeom>
            <a:avLst/>
            <a:gdLst/>
            <a:ahLst/>
            <a:cxnLst/>
            <a:rect l="l" t="t" r="r" b="b"/>
            <a:pathLst>
              <a:path w="11271250" h="6286500">
                <a:moveTo>
                  <a:pt x="0" y="0"/>
                </a:moveTo>
                <a:lnTo>
                  <a:pt x="11270830" y="0"/>
                </a:lnTo>
                <a:lnTo>
                  <a:pt x="11270830" y="6285915"/>
                </a:lnTo>
                <a:lnTo>
                  <a:pt x="0" y="62859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463800"/>
            <a:ext cx="10640695" cy="60401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168400" marR="781050" indent="-1155700">
              <a:lnSpc>
                <a:spcPct val="96700"/>
              </a:lnSpc>
              <a:spcBef>
                <a:spcPts val="210"/>
              </a:spcBef>
              <a:tabLst>
                <a:tab pos="2459990" algn="l"/>
                <a:tab pos="9056370" algn="l"/>
              </a:tabLst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-30" dirty="0">
                <a:latin typeface="Times New Roman"/>
                <a:cs typeface="Times New Roman"/>
              </a:rPr>
              <a:t>have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25" dirty="0">
                <a:latin typeface="Times New Roman"/>
                <a:cs typeface="Times New Roman"/>
              </a:rPr>
              <a:t>complex </a:t>
            </a:r>
            <a:r>
              <a:rPr sz="2800" spc="-30" dirty="0">
                <a:latin typeface="Times New Roman"/>
                <a:cs typeface="Times New Roman"/>
              </a:rPr>
              <a:t>expression, </a:t>
            </a:r>
            <a:r>
              <a:rPr sz="2800" spc="50" dirty="0">
                <a:latin typeface="Times New Roman"/>
                <a:cs typeface="Times New Roman"/>
              </a:rPr>
              <a:t>put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result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35" dirty="0">
                <a:latin typeface="Times New Roman"/>
                <a:cs typeface="Times New Roman"/>
              </a:rPr>
              <a:t>the  </a:t>
            </a:r>
            <a:r>
              <a:rPr sz="2800" spc="-30" dirty="0">
                <a:latin typeface="Times New Roman"/>
                <a:cs typeface="Times New Roman"/>
              </a:rPr>
              <a:t>(parts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-40" dirty="0">
                <a:latin typeface="Times New Roman"/>
                <a:cs typeface="Times New Roman"/>
              </a:rPr>
              <a:t>the) </a:t>
            </a:r>
            <a:r>
              <a:rPr sz="2800" spc="-35" dirty="0">
                <a:latin typeface="Times New Roman"/>
                <a:cs typeface="Times New Roman"/>
              </a:rPr>
              <a:t>expression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temporary </a:t>
            </a:r>
            <a:r>
              <a:rPr sz="2800" spc="-15" dirty="0">
                <a:latin typeface="Times New Roman"/>
                <a:cs typeface="Times New Roman"/>
              </a:rPr>
              <a:t>variable </a:t>
            </a:r>
            <a:r>
              <a:rPr sz="2800" spc="-25" dirty="0">
                <a:latin typeface="Times New Roman"/>
                <a:cs typeface="Times New Roman"/>
              </a:rPr>
              <a:t>with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45" dirty="0">
                <a:latin typeface="Times New Roman"/>
                <a:cs typeface="Times New Roman"/>
              </a:rPr>
              <a:t>name  </a:t>
            </a:r>
            <a:r>
              <a:rPr sz="2800" spc="50" dirty="0">
                <a:latin typeface="Times New Roman"/>
                <a:cs typeface="Times New Roman"/>
              </a:rPr>
              <a:t>that </a:t>
            </a:r>
            <a:r>
              <a:rPr sz="2800" spc="-35" dirty="0">
                <a:latin typeface="Times New Roman"/>
                <a:cs typeface="Times New Roman"/>
              </a:rPr>
              <a:t>explains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purpose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ts val="3120"/>
              </a:lnSpc>
              <a:tabLst>
                <a:tab pos="119316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30" dirty="0">
                <a:latin typeface="Times New Roman"/>
                <a:cs typeface="Times New Roman"/>
              </a:rPr>
              <a:t>Breaking </a:t>
            </a:r>
            <a:r>
              <a:rPr sz="2800" spc="-5" dirty="0">
                <a:latin typeface="Times New Roman"/>
                <a:cs typeface="Times New Roman"/>
              </a:rPr>
              <a:t>down </a:t>
            </a:r>
            <a:r>
              <a:rPr sz="2800" spc="-25" dirty="0">
                <a:latin typeface="Times New Roman"/>
                <a:cs typeface="Times New Roman"/>
              </a:rPr>
              <a:t>complex </a:t>
            </a:r>
            <a:r>
              <a:rPr sz="2800" spc="-45" dirty="0">
                <a:latin typeface="Times New Roman"/>
                <a:cs typeface="Times New Roman"/>
              </a:rPr>
              <a:t>expressions </a:t>
            </a:r>
            <a:r>
              <a:rPr sz="2800" spc="-40" dirty="0">
                <a:latin typeface="Times New Roman"/>
                <a:cs typeface="Times New Roman"/>
              </a:rPr>
              <a:t>for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clarity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ts val="3279"/>
              </a:lnSpc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 dirty="0">
              <a:latin typeface="Arial"/>
              <a:cs typeface="Arial"/>
            </a:endParaRPr>
          </a:p>
          <a:p>
            <a:pPr marL="825500" marR="3359150" indent="-686435">
              <a:lnSpc>
                <a:spcPts val="2000"/>
              </a:lnSpc>
              <a:spcBef>
                <a:spcPts val="2440"/>
              </a:spcBef>
            </a:pPr>
            <a:r>
              <a:rPr sz="1800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(platform.toUpperCase().indexOf(“MAC”)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 -1) </a:t>
            </a:r>
            <a:r>
              <a:rPr sz="1800" spc="-5" dirty="0">
                <a:latin typeface="Courier New"/>
                <a:cs typeface="Courier New"/>
              </a:rPr>
              <a:t>&amp;&amp; 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(browser.toUpperCase().indexOf(“IE”)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 -1) </a:t>
            </a:r>
            <a:r>
              <a:rPr sz="1800" spc="-5" dirty="0">
                <a:latin typeface="Courier New"/>
                <a:cs typeface="Courier New"/>
              </a:rPr>
              <a:t>&amp;&amp;  wasInitialized() &amp;&amp;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resize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 0</a:t>
            </a:r>
            <a:r>
              <a:rPr sz="1800" spc="-2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)</a:t>
            </a:r>
          </a:p>
          <a:p>
            <a:pPr marL="139700">
              <a:lnSpc>
                <a:spcPts val="1880"/>
              </a:lnSpc>
            </a:pPr>
            <a:r>
              <a:rPr sz="1800" dirty="0">
                <a:latin typeface="Courier New"/>
                <a:cs typeface="Courier New"/>
              </a:rPr>
              <a:t>{</a:t>
            </a:r>
          </a:p>
          <a:p>
            <a:pPr marL="139700">
              <a:lnSpc>
                <a:spcPts val="2000"/>
              </a:lnSpc>
            </a:pPr>
            <a:r>
              <a:rPr sz="1800" spc="-5" dirty="0">
                <a:latin typeface="Courier New"/>
                <a:cs typeface="Courier New"/>
              </a:rPr>
              <a:t>//ACTION</a:t>
            </a:r>
            <a:endParaRPr sz="1800" dirty="0">
              <a:latin typeface="Courier New"/>
              <a:cs typeface="Courier New"/>
            </a:endParaRPr>
          </a:p>
          <a:p>
            <a:pPr marL="139700">
              <a:lnSpc>
                <a:spcPts val="208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Courier New"/>
              <a:cs typeface="Courier New"/>
            </a:endParaRPr>
          </a:p>
          <a:p>
            <a:pPr marL="889000" marR="5080">
              <a:lnSpc>
                <a:spcPts val="2000"/>
              </a:lnSpc>
              <a:tabLst>
                <a:tab pos="4455160" algn="l"/>
              </a:tabLst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final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boolean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isMacOs	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platform.toUpperCase().indexOf(“MAC”)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-1;  final boolean isIEBrowser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browser.toUpperCase().indexOf(“IE”)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-1;  final boolean wasResized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resize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&gt;</a:t>
            </a:r>
            <a:r>
              <a:rPr sz="1800" spc="-2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0;</a:t>
            </a:r>
            <a:endParaRPr sz="1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Courier New"/>
              <a:cs typeface="Courier New"/>
            </a:endParaRPr>
          </a:p>
          <a:p>
            <a:pPr marL="889000">
              <a:lnSpc>
                <a:spcPts val="2080"/>
              </a:lnSpc>
              <a:tabLst>
                <a:tab pos="2534920" algn="l"/>
                <a:tab pos="4592320" algn="l"/>
              </a:tabLst>
            </a:pPr>
            <a:r>
              <a:rPr sz="1800" spc="-5" dirty="0">
                <a:latin typeface="Courier New"/>
                <a:cs typeface="Courier New"/>
              </a:rPr>
              <a:t>if 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isMacOs	</a:t>
            </a:r>
            <a:r>
              <a:rPr sz="1800" spc="-5" dirty="0">
                <a:latin typeface="Courier New"/>
                <a:cs typeface="Courier New"/>
              </a:rPr>
              <a:t>&amp;&amp;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isIEBrowser	</a:t>
            </a:r>
            <a:r>
              <a:rPr sz="1800" spc="-5" dirty="0">
                <a:latin typeface="Courier New"/>
                <a:cs typeface="Courier New"/>
              </a:rPr>
              <a:t>&amp;&amp; wasInitialized() &amp;&amp;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wasResized</a:t>
            </a:r>
            <a:r>
              <a:rPr sz="1800" spc="-5" dirty="0">
                <a:latin typeface="Courier New"/>
                <a:cs typeface="Courier New"/>
              </a:rPr>
              <a:t>){</a:t>
            </a:r>
            <a:endParaRPr sz="1800" dirty="0">
              <a:latin typeface="Courier New"/>
              <a:cs typeface="Courier New"/>
            </a:endParaRPr>
          </a:p>
          <a:p>
            <a:pPr marL="889000">
              <a:lnSpc>
                <a:spcPts val="2000"/>
              </a:lnSpc>
            </a:pPr>
            <a:r>
              <a:rPr sz="1800" spc="-5" dirty="0">
                <a:latin typeface="Courier New"/>
                <a:cs typeface="Courier New"/>
              </a:rPr>
              <a:t>//ACTION</a:t>
            </a:r>
            <a:endParaRPr sz="1800" dirty="0">
              <a:latin typeface="Courier New"/>
              <a:cs typeface="Courier New"/>
            </a:endParaRPr>
          </a:p>
          <a:p>
            <a:pPr marL="889000">
              <a:lnSpc>
                <a:spcPts val="208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034029" y="0"/>
            <a:ext cx="9970770" cy="6496685"/>
            <a:chOff x="3034029" y="0"/>
            <a:chExt cx="9970770" cy="6496685"/>
          </a:xfrm>
        </p:grpSpPr>
        <p:sp>
          <p:nvSpPr>
            <p:cNvPr id="9" name="object 9"/>
            <p:cNvSpPr/>
            <p:nvPr/>
          </p:nvSpPr>
          <p:spPr>
            <a:xfrm>
              <a:off x="3040379" y="605649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09" y="0"/>
                  </a:moveTo>
                  <a:lnTo>
                    <a:pt x="803909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09" y="325119"/>
                  </a:lnTo>
                  <a:lnTo>
                    <a:pt x="803909" y="433489"/>
                  </a:lnTo>
                  <a:lnTo>
                    <a:pt x="975359" y="216750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0379" y="605649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28630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9700" y="762000"/>
            <a:ext cx="75946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2400" y="495300"/>
            <a:ext cx="7614284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2515" algn="l"/>
              </a:tabLst>
            </a:pPr>
            <a:r>
              <a:rPr sz="7400" spc="114" dirty="0"/>
              <a:t>What	</a:t>
            </a:r>
            <a:r>
              <a:rPr sz="7400" spc="-310" dirty="0"/>
              <a:t>is</a:t>
            </a:r>
            <a:r>
              <a:rPr sz="7400" spc="-85" dirty="0"/>
              <a:t> </a:t>
            </a:r>
            <a:r>
              <a:rPr sz="7400" spc="-45" dirty="0"/>
              <a:t>refactoring?</a:t>
            </a:r>
            <a:endParaRPr sz="7400"/>
          </a:p>
        </p:txBody>
      </p:sp>
      <p:sp>
        <p:nvSpPr>
          <p:cNvPr id="4" name="object 4"/>
          <p:cNvSpPr txBox="1"/>
          <p:nvPr/>
        </p:nvSpPr>
        <p:spPr>
          <a:xfrm>
            <a:off x="800100" y="2372105"/>
            <a:ext cx="11176635" cy="4278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-160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800" b="1" spc="25" dirty="0">
                <a:solidFill>
                  <a:srgbClr val="6C6963"/>
                </a:solidFill>
                <a:latin typeface="Arial"/>
                <a:cs typeface="Arial"/>
              </a:rPr>
              <a:t>refactoring </a:t>
            </a:r>
            <a:r>
              <a:rPr sz="3800" spc="-155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3800" spc="100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800" spc="-45" dirty="0">
                <a:solidFill>
                  <a:srgbClr val="6C6963"/>
                </a:solidFill>
                <a:latin typeface="Times New Roman"/>
                <a:cs typeface="Times New Roman"/>
              </a:rPr>
              <a:t>software </a:t>
            </a:r>
            <a:r>
              <a:rPr sz="3800" spc="30" dirty="0">
                <a:solidFill>
                  <a:srgbClr val="6C6963"/>
                </a:solidFill>
                <a:latin typeface="Times New Roman"/>
                <a:cs typeface="Times New Roman"/>
              </a:rPr>
              <a:t>transformation</a:t>
            </a:r>
            <a:r>
              <a:rPr sz="3800" spc="16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800" spc="75" dirty="0">
                <a:solidFill>
                  <a:srgbClr val="6C6963"/>
                </a:solidFill>
                <a:latin typeface="Times New Roman"/>
                <a:cs typeface="Times New Roman"/>
              </a:rPr>
              <a:t>that</a:t>
            </a:r>
            <a:endParaRPr sz="3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640"/>
              </a:spcBef>
              <a:tabLst>
                <a:tab pos="8689975" algn="l"/>
              </a:tabLst>
            </a:pPr>
            <a:r>
              <a:rPr sz="3800" b="1" spc="-55" dirty="0">
                <a:solidFill>
                  <a:srgbClr val="6C6963"/>
                </a:solidFill>
                <a:latin typeface="Arial"/>
                <a:cs typeface="Arial"/>
              </a:rPr>
              <a:t>preserves </a:t>
            </a:r>
            <a:r>
              <a:rPr sz="3800" b="1" spc="-5" dirty="0">
                <a:solidFill>
                  <a:srgbClr val="6C6963"/>
                </a:solidFill>
                <a:latin typeface="Arial"/>
                <a:cs typeface="Arial"/>
              </a:rPr>
              <a:t>the </a:t>
            </a:r>
            <a:r>
              <a:rPr sz="3800" b="1" spc="50" dirty="0">
                <a:solidFill>
                  <a:srgbClr val="6C6963"/>
                </a:solidFill>
                <a:latin typeface="Arial"/>
                <a:cs typeface="Arial"/>
              </a:rPr>
              <a:t>external</a:t>
            </a:r>
            <a:r>
              <a:rPr sz="3800" b="1" spc="-235" dirty="0">
                <a:solidFill>
                  <a:srgbClr val="6C6963"/>
                </a:solidFill>
                <a:latin typeface="Arial"/>
                <a:cs typeface="Arial"/>
              </a:rPr>
              <a:t> </a:t>
            </a:r>
            <a:r>
              <a:rPr sz="3800" b="1" spc="10" dirty="0">
                <a:solidFill>
                  <a:srgbClr val="6C6963"/>
                </a:solidFill>
                <a:latin typeface="Arial"/>
                <a:cs typeface="Arial"/>
              </a:rPr>
              <a:t>behaviour</a:t>
            </a:r>
            <a:r>
              <a:rPr sz="3800" b="1" spc="-95" dirty="0">
                <a:solidFill>
                  <a:srgbClr val="6C6963"/>
                </a:solidFill>
                <a:latin typeface="Arial"/>
                <a:cs typeface="Arial"/>
              </a:rPr>
              <a:t> </a:t>
            </a:r>
            <a:r>
              <a:rPr sz="3800" spc="-11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3800" spc="55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3800" spc="-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800" spc="-55" dirty="0">
                <a:solidFill>
                  <a:srgbClr val="6C6963"/>
                </a:solidFill>
                <a:latin typeface="Times New Roman"/>
                <a:cs typeface="Times New Roman"/>
              </a:rPr>
              <a:t>software;</a:t>
            </a:r>
            <a:endParaRPr sz="3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740"/>
              </a:spcBef>
              <a:tabLst>
                <a:tab pos="8351520" algn="l"/>
              </a:tabLst>
            </a:pPr>
            <a:r>
              <a:rPr sz="3800" b="1" spc="-10" dirty="0">
                <a:solidFill>
                  <a:srgbClr val="6C6963"/>
                </a:solidFill>
                <a:latin typeface="Arial"/>
                <a:cs typeface="Arial"/>
              </a:rPr>
              <a:t>improves </a:t>
            </a:r>
            <a:r>
              <a:rPr sz="3800" b="1" spc="-5" dirty="0">
                <a:solidFill>
                  <a:srgbClr val="6C6963"/>
                </a:solidFill>
                <a:latin typeface="Arial"/>
                <a:cs typeface="Arial"/>
              </a:rPr>
              <a:t>the </a:t>
            </a:r>
            <a:r>
              <a:rPr sz="3800" b="1" spc="100" dirty="0">
                <a:solidFill>
                  <a:srgbClr val="6C6963"/>
                </a:solidFill>
                <a:latin typeface="Arial"/>
                <a:cs typeface="Arial"/>
              </a:rPr>
              <a:t>internal</a:t>
            </a:r>
            <a:r>
              <a:rPr sz="3800" b="1" spc="-265" dirty="0">
                <a:solidFill>
                  <a:srgbClr val="6C6963"/>
                </a:solidFill>
                <a:latin typeface="Arial"/>
                <a:cs typeface="Arial"/>
              </a:rPr>
              <a:t> </a:t>
            </a:r>
            <a:r>
              <a:rPr sz="3800" b="1" spc="20" dirty="0">
                <a:solidFill>
                  <a:srgbClr val="6C6963"/>
                </a:solidFill>
                <a:latin typeface="Arial"/>
                <a:cs typeface="Arial"/>
              </a:rPr>
              <a:t>structure</a:t>
            </a:r>
            <a:r>
              <a:rPr sz="3800" b="1" spc="-85" dirty="0">
                <a:solidFill>
                  <a:srgbClr val="6C6963"/>
                </a:solidFill>
                <a:latin typeface="Arial"/>
                <a:cs typeface="Arial"/>
              </a:rPr>
              <a:t> </a:t>
            </a:r>
            <a:r>
              <a:rPr sz="3800" spc="-11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3800" spc="55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3800" spc="-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800" spc="-55" dirty="0">
                <a:solidFill>
                  <a:srgbClr val="6C6963"/>
                </a:solidFill>
                <a:latin typeface="Times New Roman"/>
                <a:cs typeface="Times New Roman"/>
              </a:rPr>
              <a:t>software.</a:t>
            </a:r>
            <a:endParaRPr sz="3800">
              <a:latin typeface="Times New Roman"/>
              <a:cs typeface="Times New Roman"/>
            </a:endParaRPr>
          </a:p>
          <a:p>
            <a:pPr marL="12700" marR="5080">
              <a:lnSpc>
                <a:spcPts val="4300"/>
              </a:lnSpc>
              <a:spcBef>
                <a:spcPts val="3900"/>
              </a:spcBef>
              <a:tabLst>
                <a:tab pos="2225675" algn="l"/>
              </a:tabLst>
            </a:pPr>
            <a:r>
              <a:rPr sz="3800" spc="70" dirty="0">
                <a:solidFill>
                  <a:srgbClr val="6C6963"/>
                </a:solidFill>
                <a:latin typeface="Times New Roman"/>
                <a:cs typeface="Times New Roman"/>
              </a:rPr>
              <a:t>It </a:t>
            </a:r>
            <a:r>
              <a:rPr sz="3800" spc="-155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3800" spc="100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800" spc="-30" dirty="0">
                <a:solidFill>
                  <a:srgbClr val="6C6963"/>
                </a:solidFill>
                <a:latin typeface="Times New Roman"/>
                <a:cs typeface="Times New Roman"/>
              </a:rPr>
              <a:t>disciplined </a:t>
            </a:r>
            <a:r>
              <a:rPr sz="3800" spc="-85" dirty="0">
                <a:solidFill>
                  <a:srgbClr val="6C6963"/>
                </a:solidFill>
                <a:latin typeface="Times New Roman"/>
                <a:cs typeface="Times New Roman"/>
              </a:rPr>
              <a:t>way </a:t>
            </a:r>
            <a:r>
              <a:rPr sz="3800" spc="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800" dirty="0">
                <a:solidFill>
                  <a:srgbClr val="6C6963"/>
                </a:solidFill>
                <a:latin typeface="Times New Roman"/>
                <a:cs typeface="Times New Roman"/>
              </a:rPr>
              <a:t>clean </a:t>
            </a:r>
            <a:r>
              <a:rPr sz="3800" spc="90" dirty="0">
                <a:solidFill>
                  <a:srgbClr val="6C6963"/>
                </a:solidFill>
                <a:latin typeface="Times New Roman"/>
                <a:cs typeface="Times New Roman"/>
              </a:rPr>
              <a:t>up </a:t>
            </a:r>
            <a:r>
              <a:rPr sz="3800" spc="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3800" spc="75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3800" spc="-45" dirty="0">
                <a:solidFill>
                  <a:srgbClr val="6C6963"/>
                </a:solidFill>
                <a:latin typeface="Times New Roman"/>
                <a:cs typeface="Times New Roman"/>
              </a:rPr>
              <a:t>minimises </a:t>
            </a:r>
            <a:r>
              <a:rPr sz="3800" spc="55" dirty="0">
                <a:solidFill>
                  <a:srgbClr val="6C6963"/>
                </a:solidFill>
                <a:latin typeface="Times New Roman"/>
                <a:cs typeface="Times New Roman"/>
              </a:rPr>
              <a:t>the  </a:t>
            </a:r>
            <a:r>
              <a:rPr sz="3800" spc="-5" dirty="0">
                <a:solidFill>
                  <a:srgbClr val="6C6963"/>
                </a:solidFill>
                <a:latin typeface="Times New Roman"/>
                <a:cs typeface="Times New Roman"/>
              </a:rPr>
              <a:t>chances</a:t>
            </a:r>
            <a:r>
              <a:rPr sz="3800" spc="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800" spc="-11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3800" spc="15" dirty="0">
                <a:solidFill>
                  <a:srgbClr val="6C6963"/>
                </a:solidFill>
                <a:latin typeface="Times New Roman"/>
                <a:cs typeface="Times New Roman"/>
              </a:rPr>
              <a:t>introducing</a:t>
            </a:r>
            <a:r>
              <a:rPr sz="3800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800" spc="-60" dirty="0">
                <a:solidFill>
                  <a:srgbClr val="6C6963"/>
                </a:solidFill>
                <a:latin typeface="Times New Roman"/>
                <a:cs typeface="Times New Roman"/>
              </a:rPr>
              <a:t>bugs.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2700" y="7327900"/>
            <a:ext cx="7912100" cy="242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0100" y="520700"/>
            <a:ext cx="6299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 </a:t>
            </a:r>
            <a:r>
              <a:rPr spc="35" dirty="0"/>
              <a:t>methods</a:t>
            </a:r>
            <a:r>
              <a:rPr spc="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3022600" y="1231900"/>
            <a:ext cx="6972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09900" y="1068832"/>
            <a:ext cx="6987540" cy="76367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5</a:t>
            </a: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. </a:t>
            </a:r>
            <a:r>
              <a:rPr sz="4850" spc="-35" dirty="0">
                <a:solidFill>
                  <a:srgbClr val="6C6963"/>
                </a:solidFill>
                <a:latin typeface="Times New Roman"/>
                <a:cs typeface="Times New Roman"/>
              </a:rPr>
              <a:t>Split </a:t>
            </a:r>
            <a:r>
              <a:rPr sz="4850" spc="55" dirty="0">
                <a:solidFill>
                  <a:srgbClr val="6C6963"/>
                </a:solidFill>
                <a:latin typeface="Times New Roman"/>
                <a:cs typeface="Times New Roman"/>
              </a:rPr>
              <a:t>Temporary</a:t>
            </a:r>
            <a:r>
              <a:rPr sz="485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40" dirty="0">
                <a:solidFill>
                  <a:srgbClr val="6C6963"/>
                </a:solidFill>
                <a:latin typeface="Times New Roman"/>
                <a:cs typeface="Times New Roman"/>
              </a:rPr>
              <a:t>Variable</a:t>
            </a:r>
            <a:endParaRPr sz="485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3977" y="386156"/>
            <a:ext cx="11583035" cy="7440930"/>
            <a:chOff x="913977" y="386156"/>
            <a:chExt cx="11583035" cy="7440930"/>
          </a:xfrm>
        </p:grpSpPr>
        <p:sp>
          <p:nvSpPr>
            <p:cNvPr id="7" name="object 7"/>
            <p:cNvSpPr/>
            <p:nvPr/>
          </p:nvSpPr>
          <p:spPr>
            <a:xfrm>
              <a:off x="10698278" y="386156"/>
              <a:ext cx="1798521" cy="15138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0327" y="2956559"/>
              <a:ext cx="11271250" cy="4864100"/>
            </a:xfrm>
            <a:custGeom>
              <a:avLst/>
              <a:gdLst/>
              <a:ahLst/>
              <a:cxnLst/>
              <a:rect l="l" t="t" r="r" b="b"/>
              <a:pathLst>
                <a:path w="11271250" h="4864100">
                  <a:moveTo>
                    <a:pt x="0" y="0"/>
                  </a:moveTo>
                  <a:lnTo>
                    <a:pt x="11270830" y="0"/>
                  </a:lnTo>
                  <a:lnTo>
                    <a:pt x="11270830" y="4864100"/>
                  </a:lnTo>
                  <a:lnTo>
                    <a:pt x="0" y="4864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8700" y="2984500"/>
            <a:ext cx="9062085" cy="28905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153160" marR="5080" indent="-1140460">
              <a:lnSpc>
                <a:spcPts val="3200"/>
              </a:lnSpc>
              <a:spcBef>
                <a:spcPts val="340"/>
              </a:spcBef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-55" dirty="0">
                <a:latin typeface="Times New Roman"/>
                <a:cs typeface="Times New Roman"/>
              </a:rPr>
              <a:t>assign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temporary </a:t>
            </a:r>
            <a:r>
              <a:rPr sz="2800" spc="-15" dirty="0">
                <a:latin typeface="Times New Roman"/>
                <a:cs typeface="Times New Roman"/>
              </a:rPr>
              <a:t>variable </a:t>
            </a:r>
            <a:r>
              <a:rPr sz="2800" spc="25" dirty="0">
                <a:latin typeface="Times New Roman"/>
                <a:cs typeface="Times New Roman"/>
              </a:rPr>
              <a:t>more </a:t>
            </a:r>
            <a:r>
              <a:rPr sz="2800" spc="65" dirty="0">
                <a:latin typeface="Times New Roman"/>
                <a:cs typeface="Times New Roman"/>
              </a:rPr>
              <a:t>than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once,  </a:t>
            </a:r>
            <a:r>
              <a:rPr sz="2800" spc="30" dirty="0">
                <a:latin typeface="Times New Roman"/>
                <a:cs typeface="Times New Roman"/>
              </a:rPr>
              <a:t>but </a:t>
            </a:r>
            <a:r>
              <a:rPr sz="2800" spc="-20" dirty="0">
                <a:latin typeface="Times New Roman"/>
                <a:cs typeface="Times New Roman"/>
              </a:rPr>
              <a:t>it </a:t>
            </a:r>
            <a:r>
              <a:rPr sz="2800" spc="-120" dirty="0">
                <a:latin typeface="Times New Roman"/>
                <a:cs typeface="Times New Roman"/>
              </a:rPr>
              <a:t>is </a:t>
            </a:r>
            <a:r>
              <a:rPr sz="2800" spc="40" dirty="0">
                <a:latin typeface="Times New Roman"/>
                <a:cs typeface="Times New Roman"/>
              </a:rPr>
              <a:t>not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loop variable </a:t>
            </a:r>
            <a:r>
              <a:rPr sz="2800" spc="55" dirty="0">
                <a:latin typeface="Times New Roman"/>
                <a:cs typeface="Times New Roman"/>
              </a:rPr>
              <a:t>nor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40" dirty="0">
                <a:latin typeface="Times New Roman"/>
                <a:cs typeface="Times New Roman"/>
              </a:rPr>
              <a:t>collecting </a:t>
            </a:r>
            <a:r>
              <a:rPr sz="2800" spc="30" dirty="0">
                <a:latin typeface="Times New Roman"/>
                <a:cs typeface="Times New Roman"/>
              </a:rPr>
              <a:t>temporary  </a:t>
            </a:r>
            <a:r>
              <a:rPr sz="2800" spc="-25" dirty="0">
                <a:latin typeface="Times New Roman"/>
                <a:cs typeface="Times New Roman"/>
              </a:rPr>
              <a:t>variable, </a:t>
            </a:r>
            <a:r>
              <a:rPr sz="2800" spc="-5" dirty="0">
                <a:latin typeface="Times New Roman"/>
                <a:cs typeface="Times New Roman"/>
              </a:rPr>
              <a:t>make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10" dirty="0">
                <a:latin typeface="Times New Roman"/>
                <a:cs typeface="Times New Roman"/>
              </a:rPr>
              <a:t>separate </a:t>
            </a:r>
            <a:r>
              <a:rPr sz="2800" spc="30" dirty="0">
                <a:latin typeface="Times New Roman"/>
                <a:cs typeface="Times New Roman"/>
              </a:rPr>
              <a:t>temporary </a:t>
            </a:r>
            <a:r>
              <a:rPr sz="2800" spc="-15" dirty="0">
                <a:latin typeface="Times New Roman"/>
                <a:cs typeface="Times New Roman"/>
              </a:rPr>
              <a:t>variable </a:t>
            </a:r>
            <a:r>
              <a:rPr sz="2800" spc="-40" dirty="0">
                <a:latin typeface="Times New Roman"/>
                <a:cs typeface="Times New Roman"/>
              </a:rPr>
              <a:t>for </a:t>
            </a:r>
            <a:r>
              <a:rPr sz="2800" spc="10" dirty="0">
                <a:latin typeface="Times New Roman"/>
                <a:cs typeface="Times New Roman"/>
              </a:rPr>
              <a:t>each  </a:t>
            </a:r>
            <a:r>
              <a:rPr sz="2800" spc="-20" dirty="0">
                <a:latin typeface="Times New Roman"/>
                <a:cs typeface="Times New Roman"/>
              </a:rPr>
              <a:t>assignment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120"/>
              </a:lnSpc>
              <a:tabLst>
                <a:tab pos="119316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20" dirty="0">
                <a:latin typeface="Times New Roman"/>
                <a:cs typeface="Times New Roman"/>
              </a:rPr>
              <a:t>Using </a:t>
            </a:r>
            <a:r>
              <a:rPr sz="2800" spc="-5" dirty="0">
                <a:latin typeface="Times New Roman"/>
                <a:cs typeface="Times New Roman"/>
              </a:rPr>
              <a:t>temps </a:t>
            </a:r>
            <a:r>
              <a:rPr sz="2800" spc="25" dirty="0">
                <a:latin typeface="Times New Roman"/>
                <a:cs typeface="Times New Roman"/>
              </a:rPr>
              <a:t>more </a:t>
            </a:r>
            <a:r>
              <a:rPr sz="2800" spc="65" dirty="0">
                <a:latin typeface="Times New Roman"/>
                <a:cs typeface="Times New Roman"/>
              </a:rPr>
              <a:t>than </a:t>
            </a:r>
            <a:r>
              <a:rPr sz="2800" dirty="0">
                <a:latin typeface="Times New Roman"/>
                <a:cs typeface="Times New Roman"/>
              </a:rPr>
              <a:t>once </a:t>
            </a:r>
            <a:r>
              <a:rPr sz="2800" spc="-120" dirty="0">
                <a:latin typeface="Times New Roman"/>
                <a:cs typeface="Times New Roman"/>
              </a:rPr>
              <a:t>is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confusing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6350000"/>
            <a:ext cx="5100955" cy="1061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300"/>
              </a:spcBef>
              <a:tabLst>
                <a:tab pos="1658620" algn="l"/>
              </a:tabLst>
            </a:pPr>
            <a:r>
              <a:rPr sz="1800" spc="-5" dirty="0">
                <a:latin typeface="Courier New"/>
                <a:cs typeface="Courier New"/>
              </a:rPr>
              <a:t>double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temp	</a:t>
            </a:r>
            <a:r>
              <a:rPr sz="1800" dirty="0">
                <a:latin typeface="Courier New"/>
                <a:cs typeface="Courier New"/>
              </a:rPr>
              <a:t>= 2 * </a:t>
            </a:r>
            <a:r>
              <a:rPr sz="1800" spc="-5" dirty="0">
                <a:latin typeface="Courier New"/>
                <a:cs typeface="Courier New"/>
              </a:rPr>
              <a:t>(_height </a:t>
            </a:r>
            <a:r>
              <a:rPr sz="1800" dirty="0">
                <a:latin typeface="Courier New"/>
                <a:cs typeface="Courier New"/>
              </a:rPr>
              <a:t>+</a:t>
            </a:r>
            <a:r>
              <a:rPr sz="1800" spc="-114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_width);  System.out.println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temp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 dirty="0">
              <a:latin typeface="Courier New"/>
              <a:cs typeface="Courier New"/>
            </a:endParaRPr>
          </a:p>
          <a:p>
            <a:pPr marL="12700" marR="1513205">
              <a:lnSpc>
                <a:spcPts val="2000"/>
              </a:lnSpc>
              <a:tabLst>
                <a:tab pos="698500" algn="l"/>
              </a:tabLst>
            </a:pP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temp	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5" dirty="0">
                <a:latin typeface="Courier New"/>
                <a:cs typeface="Courier New"/>
              </a:rPr>
              <a:t>_height </a:t>
            </a:r>
            <a:r>
              <a:rPr sz="1800" dirty="0">
                <a:latin typeface="Courier New"/>
                <a:cs typeface="Courier New"/>
              </a:rPr>
              <a:t>* </a:t>
            </a:r>
            <a:r>
              <a:rPr sz="1800" spc="-5" dirty="0">
                <a:latin typeface="Courier New"/>
                <a:cs typeface="Courier New"/>
              </a:rPr>
              <a:t>_width;  System.out.println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temp</a:t>
            </a:r>
            <a:r>
              <a:rPr sz="1800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54800" y="6337300"/>
            <a:ext cx="5238115" cy="131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  <a:tabLst>
                <a:tab pos="3167380" algn="l"/>
              </a:tabLst>
            </a:pPr>
            <a:r>
              <a:rPr sz="1800" spc="-5" dirty="0">
                <a:latin typeface="Courier New"/>
                <a:cs typeface="Courier New"/>
              </a:rPr>
              <a:t>final double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perimeter	</a:t>
            </a:r>
            <a:r>
              <a:rPr sz="1800" dirty="0">
                <a:latin typeface="Courier New"/>
                <a:cs typeface="Courier New"/>
              </a:rPr>
              <a:t>=</a:t>
            </a:r>
          </a:p>
          <a:p>
            <a:pPr marL="12700" marR="5080" indent="2057400">
              <a:lnSpc>
                <a:spcPts val="2000"/>
              </a:lnSpc>
              <a:spcBef>
                <a:spcPts val="120"/>
              </a:spcBef>
            </a:pPr>
            <a:r>
              <a:rPr sz="1800" dirty="0">
                <a:latin typeface="Courier New"/>
                <a:cs typeface="Courier New"/>
              </a:rPr>
              <a:t>2 * (_height +</a:t>
            </a:r>
            <a:r>
              <a:rPr sz="1800" spc="-1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_width);  System.out.println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perimeter</a:t>
            </a:r>
            <a:r>
              <a:rPr sz="1800" spc="-5" dirty="0">
                <a:latin typeface="Courier New"/>
                <a:cs typeface="Courier New"/>
              </a:rPr>
              <a:t>);</a:t>
            </a:r>
            <a:endParaRPr sz="1800" dirty="0">
              <a:latin typeface="Courier New"/>
              <a:cs typeface="Courier New"/>
            </a:endParaRPr>
          </a:p>
          <a:p>
            <a:pPr marL="12700" marR="142240">
              <a:lnSpc>
                <a:spcPts val="2000"/>
              </a:lnSpc>
              <a:tabLst>
                <a:tab pos="2481580" algn="l"/>
              </a:tabLst>
            </a:pPr>
            <a:r>
              <a:rPr sz="1800" spc="-5" dirty="0">
                <a:latin typeface="Courier New"/>
                <a:cs typeface="Courier New"/>
              </a:rPr>
              <a:t>final double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area	</a:t>
            </a:r>
            <a:r>
              <a:rPr sz="1800" dirty="0">
                <a:latin typeface="Courier New"/>
                <a:cs typeface="Courier New"/>
              </a:rPr>
              <a:t>= _height *</a:t>
            </a:r>
            <a:r>
              <a:rPr sz="1800" spc="-114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_width;  System.out.println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area</a:t>
            </a:r>
            <a:r>
              <a:rPr sz="1800" dirty="0">
                <a:latin typeface="Courier New"/>
                <a:cs typeface="Courier New"/>
              </a:rPr>
              <a:t>);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5230279" y="6816090"/>
            <a:ext cx="988060" cy="446405"/>
            <a:chOff x="5230279" y="6816090"/>
            <a:chExt cx="988060" cy="446405"/>
          </a:xfrm>
        </p:grpSpPr>
        <p:sp>
          <p:nvSpPr>
            <p:cNvPr id="13" name="object 13"/>
            <p:cNvSpPr/>
            <p:nvPr/>
          </p:nvSpPr>
          <p:spPr>
            <a:xfrm>
              <a:off x="5236629" y="682244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09" y="0"/>
                  </a:moveTo>
                  <a:lnTo>
                    <a:pt x="803909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09" y="325119"/>
                  </a:lnTo>
                  <a:lnTo>
                    <a:pt x="803909" y="433489"/>
                  </a:lnTo>
                  <a:lnTo>
                    <a:pt x="975359" y="216750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36629" y="682244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0100" y="520700"/>
            <a:ext cx="6299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 </a:t>
            </a:r>
            <a:r>
              <a:rPr spc="35" dirty="0"/>
              <a:t>methods</a:t>
            </a:r>
            <a:r>
              <a:rPr spc="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1778000" y="1231900"/>
            <a:ext cx="94996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2600" y="1068832"/>
            <a:ext cx="950214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6</a:t>
            </a: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. </a:t>
            </a:r>
            <a:r>
              <a:rPr sz="4850" spc="-35" dirty="0">
                <a:solidFill>
                  <a:srgbClr val="6C6963"/>
                </a:solidFill>
                <a:latin typeface="Times New Roman"/>
                <a:cs typeface="Times New Roman"/>
              </a:rPr>
              <a:t>Remove </a:t>
            </a:r>
            <a:r>
              <a:rPr sz="4850" spc="-65" dirty="0">
                <a:solidFill>
                  <a:srgbClr val="6C6963"/>
                </a:solidFill>
                <a:latin typeface="Times New Roman"/>
                <a:cs typeface="Times New Roman"/>
              </a:rPr>
              <a:t>Assignments </a:t>
            </a:r>
            <a:r>
              <a:rPr sz="4850" spc="-20" dirty="0">
                <a:solidFill>
                  <a:srgbClr val="6C6963"/>
                </a:solidFill>
                <a:latin typeface="Times New Roman"/>
                <a:cs typeface="Times New Roman"/>
              </a:rPr>
              <a:t>To</a:t>
            </a:r>
            <a:r>
              <a:rPr sz="4850" spc="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75" dirty="0">
                <a:solidFill>
                  <a:srgbClr val="6C6963"/>
                </a:solidFill>
                <a:latin typeface="Times New Roman"/>
                <a:cs typeface="Times New Roman"/>
              </a:rPr>
              <a:t>Parameter</a:t>
            </a:r>
            <a:endParaRPr sz="485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3977" y="386156"/>
            <a:ext cx="11583035" cy="7440930"/>
            <a:chOff x="913977" y="386156"/>
            <a:chExt cx="11583035" cy="7440930"/>
          </a:xfrm>
        </p:grpSpPr>
        <p:sp>
          <p:nvSpPr>
            <p:cNvPr id="7" name="object 7"/>
            <p:cNvSpPr/>
            <p:nvPr/>
          </p:nvSpPr>
          <p:spPr>
            <a:xfrm>
              <a:off x="10698278" y="386156"/>
              <a:ext cx="1798521" cy="15138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0327" y="2956559"/>
              <a:ext cx="11271250" cy="4864100"/>
            </a:xfrm>
            <a:custGeom>
              <a:avLst/>
              <a:gdLst/>
              <a:ahLst/>
              <a:cxnLst/>
              <a:rect l="l" t="t" r="r" b="b"/>
              <a:pathLst>
                <a:path w="11271250" h="4864100">
                  <a:moveTo>
                    <a:pt x="0" y="0"/>
                  </a:moveTo>
                  <a:lnTo>
                    <a:pt x="11270830" y="0"/>
                  </a:lnTo>
                  <a:lnTo>
                    <a:pt x="11270830" y="4864100"/>
                  </a:lnTo>
                  <a:lnTo>
                    <a:pt x="0" y="4864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16000" y="2984500"/>
            <a:ext cx="9033510" cy="34620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0" marR="2299335" indent="-1244600">
              <a:lnSpc>
                <a:spcPts val="3200"/>
              </a:lnSpc>
              <a:spcBef>
                <a:spcPts val="340"/>
              </a:spcBef>
              <a:tabLst>
                <a:tab pos="1257300" algn="l"/>
              </a:tabLst>
            </a:pPr>
            <a:r>
              <a:rPr sz="2800" b="1" spc="-55" dirty="0">
                <a:latin typeface="Arial"/>
                <a:cs typeface="Arial"/>
              </a:rPr>
              <a:t>What?	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code </a:t>
            </a:r>
            <a:r>
              <a:rPr sz="2800" spc="-70" dirty="0">
                <a:latin typeface="Times New Roman"/>
                <a:cs typeface="Times New Roman"/>
              </a:rPr>
              <a:t>assigns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parameter,  </a:t>
            </a:r>
            <a:r>
              <a:rPr sz="2800" spc="-40" dirty="0">
                <a:latin typeface="Times New Roman"/>
                <a:cs typeface="Times New Roman"/>
              </a:rPr>
              <a:t>use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0" dirty="0">
                <a:latin typeface="Times New Roman"/>
                <a:cs typeface="Times New Roman"/>
              </a:rPr>
              <a:t>temporary </a:t>
            </a:r>
            <a:r>
              <a:rPr sz="2800" spc="-15" dirty="0">
                <a:latin typeface="Times New Roman"/>
                <a:cs typeface="Times New Roman"/>
              </a:rPr>
              <a:t>variable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instead</a:t>
            </a:r>
            <a:endParaRPr sz="2800" dirty="0">
              <a:latin typeface="Times New Roman"/>
              <a:cs typeface="Times New Roman"/>
            </a:endParaRPr>
          </a:p>
          <a:p>
            <a:pPr marL="25400">
              <a:lnSpc>
                <a:spcPts val="3090"/>
              </a:lnSpc>
              <a:tabLst>
                <a:tab pos="1294765" algn="l"/>
                <a:tab pos="249364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35" dirty="0">
                <a:latin typeface="Times New Roman"/>
                <a:cs typeface="Times New Roman"/>
              </a:rPr>
              <a:t>Lack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-30" dirty="0">
                <a:latin typeface="Times New Roman"/>
                <a:cs typeface="Times New Roman"/>
              </a:rPr>
              <a:t>clarity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25" dirty="0">
                <a:latin typeface="Times New Roman"/>
                <a:cs typeface="Times New Roman"/>
              </a:rPr>
              <a:t>confusion </a:t>
            </a:r>
            <a:r>
              <a:rPr sz="2800" spc="-5" dirty="0">
                <a:latin typeface="Times New Roman"/>
                <a:cs typeface="Times New Roman"/>
              </a:rPr>
              <a:t>between </a:t>
            </a:r>
            <a:r>
              <a:rPr sz="2800" spc="-30" dirty="0">
                <a:latin typeface="Times New Roman"/>
                <a:cs typeface="Times New Roman"/>
              </a:rPr>
              <a:t>“pass </a:t>
            </a:r>
            <a:r>
              <a:rPr sz="2800" spc="-70" dirty="0">
                <a:latin typeface="Times New Roman"/>
                <a:cs typeface="Times New Roman"/>
              </a:rPr>
              <a:t>by</a:t>
            </a:r>
            <a:r>
              <a:rPr sz="2800" spc="-20" dirty="0">
                <a:latin typeface="Times New Roman"/>
                <a:cs typeface="Times New Roman"/>
              </a:rPr>
              <a:t> value”</a:t>
            </a:r>
            <a:endParaRPr sz="2800" dirty="0">
              <a:latin typeface="Times New Roman"/>
              <a:cs typeface="Times New Roman"/>
            </a:endParaRPr>
          </a:p>
          <a:p>
            <a:pPr marL="1270000">
              <a:lnSpc>
                <a:spcPts val="3329"/>
              </a:lnSpc>
            </a:pP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30" dirty="0">
                <a:latin typeface="Times New Roman"/>
                <a:cs typeface="Times New Roman"/>
              </a:rPr>
              <a:t>“pass </a:t>
            </a:r>
            <a:r>
              <a:rPr sz="2800" spc="-70" dirty="0">
                <a:latin typeface="Times New Roman"/>
                <a:cs typeface="Times New Roman"/>
              </a:rPr>
              <a:t>by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reference”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Example:</a:t>
            </a:r>
            <a:endParaRPr sz="2800" dirty="0">
              <a:latin typeface="Times New Roman"/>
              <a:cs typeface="Times New Roman"/>
            </a:endParaRPr>
          </a:p>
          <a:p>
            <a:pPr marL="12700" marR="3388360">
              <a:lnSpc>
                <a:spcPts val="2000"/>
              </a:lnSpc>
              <a:spcBef>
                <a:spcPts val="1639"/>
              </a:spcBef>
            </a:pPr>
            <a:r>
              <a:rPr sz="1800" spc="-5" dirty="0">
                <a:latin typeface="Courier New"/>
                <a:cs typeface="Courier New"/>
              </a:rPr>
              <a:t>int discount (int inputVal, int quantity,  int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yearToDate){</a:t>
            </a:r>
            <a:endParaRPr sz="1800" dirty="0">
              <a:latin typeface="Courier New"/>
              <a:cs typeface="Courier New"/>
            </a:endParaRPr>
          </a:p>
          <a:p>
            <a:pPr marL="424180">
              <a:lnSpc>
                <a:spcPts val="1960"/>
              </a:lnSpc>
            </a:pPr>
            <a:r>
              <a:rPr sz="1800" spc="-5" dirty="0">
                <a:latin typeface="Courier New"/>
                <a:cs typeface="Courier New"/>
              </a:rPr>
              <a:t>if (inputVal </a:t>
            </a:r>
            <a:r>
              <a:rPr sz="1800" dirty="0">
                <a:latin typeface="Courier New"/>
                <a:cs typeface="Courier New"/>
              </a:rPr>
              <a:t>&gt; </a:t>
            </a:r>
            <a:r>
              <a:rPr sz="1800" spc="-5" dirty="0">
                <a:latin typeface="Courier New"/>
                <a:cs typeface="Courier New"/>
              </a:rPr>
              <a:t>50)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inputVal -=</a:t>
            </a:r>
            <a:r>
              <a:rPr sz="1800" spc="-2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2;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7548" y="6400800"/>
            <a:ext cx="3043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... MORE CODE HERE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...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0" y="6400800"/>
            <a:ext cx="5649595" cy="1315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300"/>
              </a:spcBef>
            </a:pPr>
            <a:r>
              <a:rPr sz="1800" spc="-5" dirty="0">
                <a:latin typeface="Courier New"/>
                <a:cs typeface="Courier New"/>
              </a:rPr>
              <a:t>int discount (int inputVal, int quantity,  int</a:t>
            </a:r>
            <a:r>
              <a:rPr sz="1800" spc="-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yearToDate){</a:t>
            </a:r>
            <a:endParaRPr sz="1800" dirty="0">
              <a:latin typeface="Courier New"/>
              <a:cs typeface="Courier New"/>
            </a:endParaRPr>
          </a:p>
          <a:p>
            <a:pPr marL="424180">
              <a:lnSpc>
                <a:spcPts val="188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int result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=</a:t>
            </a:r>
            <a:r>
              <a:rPr sz="1800" spc="-2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inputVal;</a:t>
            </a:r>
            <a:endParaRPr sz="1800" dirty="0">
              <a:latin typeface="Courier New"/>
              <a:cs typeface="Courier New"/>
            </a:endParaRPr>
          </a:p>
          <a:p>
            <a:pPr marL="424180">
              <a:lnSpc>
                <a:spcPts val="2000"/>
              </a:lnSpc>
            </a:pPr>
            <a:r>
              <a:rPr sz="1800" spc="-5" dirty="0">
                <a:latin typeface="Courier New"/>
                <a:cs typeface="Courier New"/>
              </a:rPr>
              <a:t>if (inputVal </a:t>
            </a:r>
            <a:r>
              <a:rPr sz="1800" dirty="0">
                <a:latin typeface="Courier New"/>
                <a:cs typeface="Courier New"/>
              </a:rPr>
              <a:t>&gt; </a:t>
            </a:r>
            <a:r>
              <a:rPr sz="1800" spc="-5" dirty="0">
                <a:latin typeface="Courier New"/>
                <a:cs typeface="Courier New"/>
              </a:rPr>
              <a:t>50)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result -=</a:t>
            </a:r>
            <a:r>
              <a:rPr sz="1800" spc="-4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2;</a:t>
            </a:r>
            <a:endParaRPr sz="1800" dirty="0">
              <a:latin typeface="Courier New"/>
              <a:cs typeface="Courier New"/>
            </a:endParaRPr>
          </a:p>
          <a:p>
            <a:pPr marL="149860">
              <a:lnSpc>
                <a:spcPts val="2080"/>
              </a:lnSpc>
            </a:pPr>
            <a:r>
              <a:rPr sz="1800" spc="-5" dirty="0">
                <a:latin typeface="Courier New"/>
                <a:cs typeface="Courier New"/>
              </a:rPr>
              <a:t>... MORE CODE HERE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...</a:t>
            </a:r>
            <a:endParaRPr sz="1800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28400" y="6868020"/>
            <a:ext cx="988060" cy="446405"/>
            <a:chOff x="4528400" y="6868020"/>
            <a:chExt cx="988060" cy="446405"/>
          </a:xfrm>
        </p:grpSpPr>
        <p:sp>
          <p:nvSpPr>
            <p:cNvPr id="13" name="object 13"/>
            <p:cNvSpPr/>
            <p:nvPr/>
          </p:nvSpPr>
          <p:spPr>
            <a:xfrm>
              <a:off x="4534750" y="687437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20"/>
                  </a:lnTo>
                  <a:lnTo>
                    <a:pt x="803910" y="325120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34750" y="687437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0100" y="520700"/>
            <a:ext cx="6299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(De)composing </a:t>
            </a:r>
            <a:r>
              <a:rPr spc="35" dirty="0"/>
              <a:t>methods</a:t>
            </a:r>
            <a:r>
              <a:rPr spc="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3594100" y="1231900"/>
            <a:ext cx="5829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81400" y="1068832"/>
            <a:ext cx="584009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7</a:t>
            </a: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. Substitute</a:t>
            </a:r>
            <a:r>
              <a:rPr sz="4850" spc="-6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10" dirty="0">
                <a:solidFill>
                  <a:srgbClr val="6C6963"/>
                </a:solidFill>
                <a:latin typeface="Times New Roman"/>
                <a:cs typeface="Times New Roman"/>
              </a:rPr>
              <a:t>Algorithm</a:t>
            </a:r>
            <a:endParaRPr sz="48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327" y="2439530"/>
            <a:ext cx="11271250" cy="6660515"/>
          </a:xfrm>
          <a:custGeom>
            <a:avLst/>
            <a:gdLst/>
            <a:ahLst/>
            <a:cxnLst/>
            <a:rect l="l" t="t" r="r" b="b"/>
            <a:pathLst>
              <a:path w="11271250" h="6660515">
                <a:moveTo>
                  <a:pt x="0" y="0"/>
                </a:moveTo>
                <a:lnTo>
                  <a:pt x="11270830" y="0"/>
                </a:lnTo>
                <a:lnTo>
                  <a:pt x="11270830" y="6660286"/>
                </a:lnTo>
                <a:lnTo>
                  <a:pt x="0" y="66602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463800"/>
            <a:ext cx="8858250" cy="20777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168400" marR="5080" indent="-1155700">
              <a:lnSpc>
                <a:spcPts val="3200"/>
              </a:lnSpc>
              <a:spcBef>
                <a:spcPts val="340"/>
              </a:spcBef>
              <a:tabLst>
                <a:tab pos="5709920" algn="l"/>
              </a:tabLst>
            </a:pPr>
            <a:r>
              <a:rPr sz="2800" b="1" spc="15" dirty="0">
                <a:latin typeface="Times New Roman"/>
                <a:cs typeface="Times New Roman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10" dirty="0">
                <a:latin typeface="Times New Roman"/>
                <a:cs typeface="Times New Roman"/>
              </a:rPr>
              <a:t>want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replace </a:t>
            </a:r>
            <a:r>
              <a:rPr sz="2800" spc="75" dirty="0">
                <a:latin typeface="Times New Roman"/>
                <a:cs typeface="Times New Roman"/>
              </a:rPr>
              <a:t>an </a:t>
            </a:r>
            <a:r>
              <a:rPr sz="2800" spc="5" dirty="0">
                <a:latin typeface="Times New Roman"/>
                <a:cs typeface="Times New Roman"/>
              </a:rPr>
              <a:t>algorithm </a:t>
            </a:r>
            <a:r>
              <a:rPr sz="2800" spc="-25" dirty="0">
                <a:latin typeface="Times New Roman"/>
                <a:cs typeface="Times New Roman"/>
              </a:rPr>
              <a:t>with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clearer  </a:t>
            </a:r>
            <a:r>
              <a:rPr sz="2800" spc="-5" dirty="0">
                <a:latin typeface="Times New Roman"/>
                <a:cs typeface="Times New Roman"/>
              </a:rPr>
              <a:t>alternative, </a:t>
            </a:r>
            <a:r>
              <a:rPr sz="2800" dirty="0">
                <a:latin typeface="Times New Roman"/>
                <a:cs typeface="Times New Roman"/>
              </a:rPr>
              <a:t>replace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body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35" dirty="0">
                <a:latin typeface="Times New Roman"/>
                <a:cs typeface="Times New Roman"/>
              </a:rPr>
              <a:t>the method </a:t>
            </a:r>
            <a:r>
              <a:rPr sz="2800" spc="-25" dirty="0">
                <a:latin typeface="Times New Roman"/>
                <a:cs typeface="Times New Roman"/>
              </a:rPr>
              <a:t>with </a:t>
            </a:r>
            <a:r>
              <a:rPr sz="2800" spc="35" dirty="0">
                <a:latin typeface="Times New Roman"/>
                <a:cs typeface="Times New Roman"/>
              </a:rPr>
              <a:t>the  </a:t>
            </a:r>
            <a:r>
              <a:rPr sz="2800" spc="-20" dirty="0">
                <a:latin typeface="Times New Roman"/>
                <a:cs typeface="Times New Roman"/>
              </a:rPr>
              <a:t>new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algorithm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040"/>
              </a:lnSpc>
              <a:tabLst>
                <a:tab pos="117602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Why?	</a:t>
            </a:r>
            <a:r>
              <a:rPr sz="2800" spc="-2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replace </a:t>
            </a:r>
            <a:r>
              <a:rPr sz="2800" spc="-5" dirty="0">
                <a:latin typeface="Times New Roman"/>
                <a:cs typeface="Times New Roman"/>
              </a:rPr>
              <a:t>complicated </a:t>
            </a:r>
            <a:r>
              <a:rPr sz="2800" spc="-15" dirty="0">
                <a:latin typeface="Times New Roman"/>
                <a:cs typeface="Times New Roman"/>
              </a:rPr>
              <a:t>algorithms </a:t>
            </a:r>
            <a:r>
              <a:rPr sz="2800" spc="-25" dirty="0">
                <a:latin typeface="Times New Roman"/>
                <a:cs typeface="Times New Roman"/>
              </a:rPr>
              <a:t>with </a:t>
            </a:r>
            <a:r>
              <a:rPr sz="2800" dirty="0">
                <a:latin typeface="Times New Roman"/>
                <a:cs typeface="Times New Roman"/>
              </a:rPr>
              <a:t>clearer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ones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79"/>
              </a:lnSpc>
            </a:pPr>
            <a:r>
              <a:rPr sz="2800" b="1" spc="100" dirty="0"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79918" y="386156"/>
            <a:ext cx="11017250" cy="8057515"/>
            <a:chOff x="1479918" y="386156"/>
            <a:chExt cx="11017250" cy="8057515"/>
          </a:xfrm>
        </p:grpSpPr>
        <p:sp>
          <p:nvSpPr>
            <p:cNvPr id="9" name="object 9"/>
            <p:cNvSpPr/>
            <p:nvPr/>
          </p:nvSpPr>
          <p:spPr>
            <a:xfrm>
              <a:off x="10698278" y="386156"/>
              <a:ext cx="1798521" cy="15138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6268" y="80038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81"/>
                  </a:lnTo>
                  <a:lnTo>
                    <a:pt x="0" y="108381"/>
                  </a:lnTo>
                  <a:lnTo>
                    <a:pt x="0" y="325120"/>
                  </a:lnTo>
                  <a:lnTo>
                    <a:pt x="803910" y="325120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6268" y="80038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6000" y="4838700"/>
            <a:ext cx="5923915" cy="207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String foundPerson(String[]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people){</a:t>
            </a:r>
            <a:endParaRPr sz="1800" dirty="0">
              <a:latin typeface="Courier New"/>
              <a:cs typeface="Courier New"/>
            </a:endParaRPr>
          </a:p>
          <a:p>
            <a:pPr marL="1247140" marR="5080" indent="-823594">
              <a:lnSpc>
                <a:spcPts val="2000"/>
              </a:lnSpc>
              <a:spcBef>
                <a:spcPts val="120"/>
              </a:spcBef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for (int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i 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0;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i &lt;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people.length; i++){  if (people[i]. equals (“John”)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)</a:t>
            </a:r>
            <a:r>
              <a:rPr sz="1800" spc="-8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{</a:t>
            </a:r>
            <a:endParaRPr sz="1800" dirty="0">
              <a:latin typeface="Courier New"/>
              <a:cs typeface="Courier New"/>
            </a:endParaRPr>
          </a:p>
          <a:p>
            <a:pPr marL="1795780">
              <a:lnSpc>
                <a:spcPts val="188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return</a:t>
            </a:r>
            <a:r>
              <a:rPr sz="1800" spc="-1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“John”;</a:t>
            </a:r>
            <a:endParaRPr sz="1800" dirty="0">
              <a:latin typeface="Courier New"/>
              <a:cs typeface="Courier New"/>
            </a:endParaRPr>
          </a:p>
          <a:p>
            <a:pPr marL="1384300">
              <a:lnSpc>
                <a:spcPts val="2000"/>
              </a:lnSpc>
            </a:pP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  <a:p>
            <a:pPr marL="149860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if (people[i]. equals (“Jack”)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)</a:t>
            </a:r>
            <a:r>
              <a:rPr sz="1800" spc="-4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{</a:t>
            </a:r>
            <a:endParaRPr sz="1800" dirty="0">
              <a:latin typeface="Courier New"/>
              <a:cs typeface="Courier New"/>
            </a:endParaRPr>
          </a:p>
          <a:p>
            <a:pPr marL="1795780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return</a:t>
            </a:r>
            <a:r>
              <a:rPr sz="1800" spc="-1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“Jack”;</a:t>
            </a:r>
            <a:endParaRPr sz="1800" dirty="0">
              <a:latin typeface="Courier New"/>
              <a:cs typeface="Courier New"/>
            </a:endParaRPr>
          </a:p>
          <a:p>
            <a:pPr marL="1384300">
              <a:lnSpc>
                <a:spcPts val="2080"/>
              </a:lnSpc>
            </a:pP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564731" y="676910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6921500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82800" y="7404100"/>
            <a:ext cx="10141318" cy="1595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String foundPerson(String[]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people){</a:t>
            </a:r>
            <a:endParaRPr sz="1800" dirty="0">
              <a:latin typeface="Courier New"/>
              <a:cs typeface="Courier New"/>
            </a:endParaRPr>
          </a:p>
          <a:p>
            <a:pPr marL="424180" marR="5080">
              <a:lnSpc>
                <a:spcPts val="2000"/>
              </a:lnSpc>
              <a:spcBef>
                <a:spcPts val="120"/>
              </a:spcBef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List candidates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Array.asList(new String[] {“John”, “Jack”</a:t>
            </a:r>
            <a:r>
              <a:rPr lang="en-US" sz="1800" spc="-5" dirty="0">
                <a:solidFill>
                  <a:srgbClr val="FF2600"/>
                </a:solidFill>
                <a:latin typeface="Courier New"/>
                <a:cs typeface="Courier New"/>
              </a:rPr>
              <a:t>, Tauseef”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})  </a:t>
            </a:r>
            <a:endParaRPr lang="en-US" sz="1800" spc="-5" dirty="0">
              <a:solidFill>
                <a:srgbClr val="FF2600"/>
              </a:solidFill>
              <a:latin typeface="Courier New"/>
              <a:cs typeface="Courier New"/>
            </a:endParaRPr>
          </a:p>
          <a:p>
            <a:pPr marL="424180" marR="5080">
              <a:lnSpc>
                <a:spcPts val="2000"/>
              </a:lnSpc>
              <a:spcBef>
                <a:spcPts val="120"/>
              </a:spcBef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for (int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i =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0;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i &lt;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people.length;</a:t>
            </a:r>
            <a:r>
              <a:rPr sz="1800" spc="-5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i++)</a:t>
            </a:r>
            <a:endParaRPr sz="1800" dirty="0">
              <a:latin typeface="Courier New"/>
              <a:cs typeface="Courier New"/>
            </a:endParaRPr>
          </a:p>
          <a:p>
            <a:pPr marL="1795780" marR="2061845" indent="-549275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if (candidates[i]. contains (people[i]))  return</a:t>
            </a:r>
            <a:r>
              <a:rPr sz="1800" spc="-1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people[i];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ts val="196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3124200" y="762000"/>
              <a:ext cx="2730500" cy="69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29300" y="762000"/>
              <a:ext cx="4076700" cy="92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6100" y="495300"/>
            <a:ext cx="683069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-65" dirty="0"/>
              <a:t>Small</a:t>
            </a:r>
            <a:r>
              <a:rPr sz="7400" spc="-85" dirty="0"/>
              <a:t> </a:t>
            </a:r>
            <a:r>
              <a:rPr sz="7400" spc="-50" dirty="0"/>
              <a:t>refactorings</a:t>
            </a:r>
            <a:endParaRPr sz="7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0100" y="3416300"/>
            <a:ext cx="4849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6C6963"/>
                </a:solidFill>
                <a:latin typeface="Times New Roman"/>
                <a:cs typeface="Times New Roman"/>
              </a:rPr>
              <a:t>(de)composing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[9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82" y="4259402"/>
            <a:ext cx="7100570" cy="613410"/>
          </a:xfrm>
          <a:prstGeom prst="rect">
            <a:avLst/>
          </a:prstGeom>
          <a:solidFill>
            <a:srgbClr val="E7E6C4"/>
          </a:solidFill>
        </p:spPr>
        <p:txBody>
          <a:bodyPr vert="horz" wrap="square" lIns="0" tIns="965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60"/>
              </a:spcBef>
            </a:pPr>
            <a:r>
              <a:rPr sz="2400" spc="-35" dirty="0">
                <a:solidFill>
                  <a:srgbClr val="6C6963"/>
                </a:solidFill>
                <a:latin typeface="Times New Roman"/>
                <a:cs typeface="Times New Roman"/>
              </a:rPr>
              <a:t>moving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between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objects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</a:t>
            </a:r>
            <a:r>
              <a:rPr sz="2400" spc="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100" y="5270500"/>
            <a:ext cx="6205855" cy="236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organizing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data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[16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ts val="7300"/>
              </a:lnSpc>
              <a:spcBef>
                <a:spcPts val="880"/>
              </a:spcBef>
            </a:pP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dealing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generalisation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[12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  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 </a:t>
            </a:r>
            <a:r>
              <a:rPr sz="2400" spc="-65" dirty="0">
                <a:solidFill>
                  <a:srgbClr val="6C6963"/>
                </a:solidFill>
                <a:latin typeface="Times New Roman"/>
                <a:cs typeface="Times New Roman"/>
              </a:rPr>
              <a:t>calls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[15</a:t>
            </a:r>
            <a:r>
              <a:rPr sz="2400" spc="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000500" y="520700"/>
              <a:ext cx="49911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76500" y="1231900"/>
              <a:ext cx="8039100" cy="63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6500" y="357631"/>
            <a:ext cx="8041005" cy="14814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1511300">
              <a:lnSpc>
                <a:spcPts val="5600"/>
              </a:lnSpc>
              <a:spcBef>
                <a:spcPts val="505"/>
              </a:spcBef>
            </a:pPr>
            <a:r>
              <a:rPr spc="-30" dirty="0"/>
              <a:t>Small </a:t>
            </a:r>
            <a:r>
              <a:rPr spc="-25" dirty="0"/>
              <a:t>Refactorings </a:t>
            </a:r>
            <a:r>
              <a:rPr spc="-130" dirty="0"/>
              <a:t>:  </a:t>
            </a:r>
            <a:r>
              <a:rPr spc="-45" dirty="0"/>
              <a:t>moving </a:t>
            </a:r>
            <a:r>
              <a:rPr spc="-25" dirty="0"/>
              <a:t>features </a:t>
            </a:r>
            <a:r>
              <a:rPr spc="5" dirty="0"/>
              <a:t>between</a:t>
            </a:r>
            <a:r>
              <a:rPr spc="55" dirty="0"/>
              <a:t> </a:t>
            </a:r>
            <a:r>
              <a:rPr spc="-40" dirty="0"/>
              <a:t>objects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4824" y="3068805"/>
            <a:ext cx="4490720" cy="46262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95"/>
              </a:spcBef>
              <a:buClr>
                <a:srgbClr val="004479"/>
              </a:buClr>
              <a:buFont typeface="Comic Sans MS"/>
              <a:buAutoNum type="arabicPeriod"/>
              <a:tabLst>
                <a:tab pos="558165" algn="l"/>
                <a:tab pos="558800" algn="l"/>
              </a:tabLst>
            </a:pPr>
            <a:r>
              <a:rPr sz="2900" spc="-50" dirty="0">
                <a:latin typeface="Times New Roman"/>
                <a:cs typeface="Times New Roman"/>
              </a:rPr>
              <a:t>Move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Times New Roman"/>
                <a:cs typeface="Times New Roman"/>
              </a:rPr>
              <a:t>Method</a:t>
            </a:r>
            <a:endParaRPr sz="2900" dirty="0">
              <a:latin typeface="Times New Roman"/>
              <a:cs typeface="Times New Roman"/>
            </a:endParaRPr>
          </a:p>
          <a:p>
            <a:pPr marL="558800" indent="-546100">
              <a:lnSpc>
                <a:spcPct val="100000"/>
              </a:lnSpc>
              <a:spcBef>
                <a:spcPts val="3020"/>
              </a:spcBef>
              <a:buClr>
                <a:srgbClr val="004479"/>
              </a:buClr>
              <a:buFont typeface="Comic Sans MS"/>
              <a:buAutoNum type="arabicPeriod"/>
              <a:tabLst>
                <a:tab pos="558165" algn="l"/>
                <a:tab pos="558800" algn="l"/>
              </a:tabLst>
            </a:pPr>
            <a:r>
              <a:rPr sz="2900" spc="-50" dirty="0">
                <a:latin typeface="Times New Roman"/>
                <a:cs typeface="Times New Roman"/>
              </a:rPr>
              <a:t>Move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spc="-40" dirty="0">
                <a:latin typeface="Times New Roman"/>
                <a:cs typeface="Times New Roman"/>
              </a:rPr>
              <a:t>Field</a:t>
            </a:r>
            <a:endParaRPr sz="2900" dirty="0">
              <a:latin typeface="Times New Roman"/>
              <a:cs typeface="Times New Roman"/>
            </a:endParaRPr>
          </a:p>
          <a:p>
            <a:pPr marL="558800" indent="-546100">
              <a:lnSpc>
                <a:spcPct val="100000"/>
              </a:lnSpc>
              <a:spcBef>
                <a:spcPts val="3020"/>
              </a:spcBef>
              <a:buClr>
                <a:srgbClr val="004479"/>
              </a:buClr>
              <a:buFont typeface="Comic Sans MS"/>
              <a:buAutoNum type="arabicPeriod"/>
              <a:tabLst>
                <a:tab pos="558165" algn="l"/>
                <a:tab pos="558800" algn="l"/>
              </a:tabLst>
            </a:pPr>
            <a:r>
              <a:rPr sz="2900" spc="20" dirty="0">
                <a:latin typeface="Times New Roman"/>
                <a:cs typeface="Times New Roman"/>
              </a:rPr>
              <a:t>Extract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spc="-45" dirty="0">
                <a:latin typeface="Times New Roman"/>
                <a:cs typeface="Times New Roman"/>
              </a:rPr>
              <a:t>Class</a:t>
            </a:r>
            <a:endParaRPr sz="2900" dirty="0">
              <a:latin typeface="Times New Roman"/>
              <a:cs typeface="Times New Roman"/>
            </a:endParaRPr>
          </a:p>
          <a:p>
            <a:pPr marL="558800" indent="-546100">
              <a:lnSpc>
                <a:spcPct val="100000"/>
              </a:lnSpc>
              <a:spcBef>
                <a:spcPts val="3120"/>
              </a:spcBef>
              <a:buClr>
                <a:srgbClr val="004479"/>
              </a:buClr>
              <a:buFont typeface="Comic Sans MS"/>
              <a:buAutoNum type="arabicPeriod"/>
              <a:tabLst>
                <a:tab pos="558165" algn="l"/>
                <a:tab pos="558800" algn="l"/>
              </a:tabLst>
            </a:pPr>
            <a:r>
              <a:rPr sz="2900" dirty="0">
                <a:latin typeface="Times New Roman"/>
                <a:cs typeface="Times New Roman"/>
              </a:rPr>
              <a:t>Inline</a:t>
            </a:r>
            <a:r>
              <a:rPr sz="2900" spc="-10" dirty="0">
                <a:latin typeface="Times New Roman"/>
                <a:cs typeface="Times New Roman"/>
              </a:rPr>
              <a:t> </a:t>
            </a:r>
            <a:r>
              <a:rPr sz="2900" spc="-50" dirty="0">
                <a:latin typeface="Times New Roman"/>
                <a:cs typeface="Times New Roman"/>
              </a:rPr>
              <a:t>Class</a:t>
            </a:r>
            <a:endParaRPr sz="2900" dirty="0">
              <a:latin typeface="Times New Roman"/>
              <a:cs typeface="Times New Roman"/>
            </a:endParaRPr>
          </a:p>
          <a:p>
            <a:pPr marL="558800" indent="-546100">
              <a:lnSpc>
                <a:spcPct val="100000"/>
              </a:lnSpc>
              <a:spcBef>
                <a:spcPts val="3020"/>
              </a:spcBef>
              <a:buClr>
                <a:srgbClr val="004479"/>
              </a:buClr>
              <a:buFont typeface="Comic Sans MS"/>
              <a:buAutoNum type="arabicPeriod"/>
              <a:tabLst>
                <a:tab pos="558165" algn="l"/>
                <a:tab pos="558800" algn="l"/>
              </a:tabLst>
            </a:pPr>
            <a:r>
              <a:rPr sz="2900" spc="45" dirty="0">
                <a:latin typeface="Times New Roman"/>
                <a:cs typeface="Times New Roman"/>
              </a:rPr>
              <a:t>Hide</a:t>
            </a:r>
            <a:r>
              <a:rPr sz="2900" spc="-10" dirty="0">
                <a:latin typeface="Times New Roman"/>
                <a:cs typeface="Times New Roman"/>
              </a:rPr>
              <a:t> Delegate</a:t>
            </a:r>
            <a:endParaRPr sz="2900" dirty="0">
              <a:latin typeface="Times New Roman"/>
              <a:cs typeface="Times New Roman"/>
            </a:endParaRPr>
          </a:p>
          <a:p>
            <a:pPr marL="558800" indent="-546100">
              <a:lnSpc>
                <a:spcPct val="100000"/>
              </a:lnSpc>
              <a:spcBef>
                <a:spcPts val="3020"/>
              </a:spcBef>
              <a:buClr>
                <a:srgbClr val="004479"/>
              </a:buClr>
              <a:buFont typeface="Comic Sans MS"/>
              <a:buAutoNum type="arabicPeriod"/>
              <a:tabLst>
                <a:tab pos="558165" algn="l"/>
                <a:tab pos="558800" algn="l"/>
              </a:tabLst>
            </a:pPr>
            <a:r>
              <a:rPr sz="2900" spc="-35" dirty="0">
                <a:latin typeface="Times New Roman"/>
                <a:cs typeface="Times New Roman"/>
              </a:rPr>
              <a:t>Remove </a:t>
            </a:r>
            <a:r>
              <a:rPr sz="2900" dirty="0">
                <a:latin typeface="Times New Roman"/>
                <a:cs typeface="Times New Roman"/>
              </a:rPr>
              <a:t>Middle</a:t>
            </a:r>
            <a:r>
              <a:rPr sz="2900" spc="10" dirty="0">
                <a:latin typeface="Times New Roman"/>
                <a:cs typeface="Times New Roman"/>
              </a:rPr>
              <a:t> </a:t>
            </a:r>
            <a:r>
              <a:rPr sz="2900" spc="85" dirty="0">
                <a:latin typeface="Times New Roman"/>
                <a:cs typeface="Times New Roman"/>
              </a:rPr>
              <a:t>Man</a:t>
            </a:r>
            <a:endParaRPr sz="2900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29774" y="4231170"/>
            <a:ext cx="1271905" cy="2626995"/>
            <a:chOff x="7929774" y="4231170"/>
            <a:chExt cx="1271905" cy="2626995"/>
          </a:xfrm>
        </p:grpSpPr>
        <p:sp>
          <p:nvSpPr>
            <p:cNvPr id="8" name="object 8"/>
            <p:cNvSpPr/>
            <p:nvPr/>
          </p:nvSpPr>
          <p:spPr>
            <a:xfrm>
              <a:off x="7929774" y="4231170"/>
              <a:ext cx="1142326" cy="1150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30035" y="5793562"/>
              <a:ext cx="1271254" cy="10644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86900" y="4622800"/>
            <a:ext cx="3116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60" dirty="0">
                <a:latin typeface="Arial"/>
                <a:cs typeface="Arial"/>
              </a:rPr>
              <a:t>=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we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will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zoom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in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these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9486900" y="6273800"/>
            <a:ext cx="19005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60" dirty="0">
                <a:solidFill>
                  <a:srgbClr val="838787"/>
                </a:solidFill>
                <a:latin typeface="Arial"/>
                <a:cs typeface="Arial"/>
              </a:rPr>
              <a:t>= </a:t>
            </a:r>
            <a:r>
              <a:rPr sz="2000" spc="75" dirty="0">
                <a:solidFill>
                  <a:srgbClr val="838787"/>
                </a:solidFill>
                <a:latin typeface="Arial"/>
                <a:cs typeface="Arial"/>
              </a:rPr>
              <a:t>home</a:t>
            </a:r>
            <a:r>
              <a:rPr sz="2000" spc="-34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838787"/>
                </a:solidFill>
                <a:latin typeface="Arial"/>
                <a:cs typeface="Arial"/>
              </a:rPr>
              <a:t>reading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2900" y="3403600"/>
            <a:ext cx="988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20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egend</a:t>
            </a:r>
            <a:r>
              <a:rPr sz="2000" spc="4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2273300" y="520700"/>
              <a:ext cx="84201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89300" y="1231900"/>
              <a:ext cx="6489700" cy="59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0" y="357631"/>
            <a:ext cx="8428355" cy="14814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952500" marR="5080" indent="-939800">
              <a:lnSpc>
                <a:spcPts val="5600"/>
              </a:lnSpc>
              <a:spcBef>
                <a:spcPts val="505"/>
              </a:spcBef>
            </a:pPr>
            <a:r>
              <a:rPr spc="-35" dirty="0"/>
              <a:t>Moving </a:t>
            </a:r>
            <a:r>
              <a:rPr spc="-25" dirty="0"/>
              <a:t>features </a:t>
            </a:r>
            <a:r>
              <a:rPr spc="5" dirty="0"/>
              <a:t>between </a:t>
            </a:r>
            <a:r>
              <a:rPr spc="-40" dirty="0"/>
              <a:t>objects </a:t>
            </a:r>
            <a:r>
              <a:rPr spc="-130" dirty="0"/>
              <a:t>:  </a:t>
            </a:r>
            <a:r>
              <a:rPr spc="10" dirty="0"/>
              <a:t>1,2. </a:t>
            </a:r>
            <a:r>
              <a:rPr spc="-55" dirty="0"/>
              <a:t>Move </a:t>
            </a:r>
            <a:r>
              <a:rPr spc="95" dirty="0"/>
              <a:t>Method </a:t>
            </a:r>
            <a:r>
              <a:rPr spc="1195" dirty="0"/>
              <a:t>/</a:t>
            </a:r>
            <a:r>
              <a:rPr spc="-55" dirty="0"/>
              <a:t> </a:t>
            </a:r>
            <a:r>
              <a:rPr spc="-45" dirty="0"/>
              <a:t>Field</a:t>
            </a:r>
          </a:p>
        </p:txBody>
      </p:sp>
      <p:sp>
        <p:nvSpPr>
          <p:cNvPr id="6" name="object 6"/>
          <p:cNvSpPr/>
          <p:nvPr/>
        </p:nvSpPr>
        <p:spPr>
          <a:xfrm>
            <a:off x="920327" y="2439530"/>
            <a:ext cx="11271250" cy="6423660"/>
          </a:xfrm>
          <a:custGeom>
            <a:avLst/>
            <a:gdLst/>
            <a:ahLst/>
            <a:cxnLst/>
            <a:rect l="l" t="t" r="r" b="b"/>
            <a:pathLst>
              <a:path w="11271250" h="6423659">
                <a:moveTo>
                  <a:pt x="0" y="0"/>
                </a:moveTo>
                <a:lnTo>
                  <a:pt x="11270830" y="0"/>
                </a:lnTo>
                <a:lnTo>
                  <a:pt x="11270830" y="6423253"/>
                </a:lnTo>
                <a:lnTo>
                  <a:pt x="0" y="642325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395220"/>
            <a:ext cx="10438765" cy="394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400" marR="434975" indent="-1155700">
              <a:lnSpc>
                <a:spcPct val="116100"/>
              </a:lnSpc>
              <a:spcBef>
                <a:spcPts val="100"/>
              </a:spcBef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5" dirty="0">
                <a:latin typeface="Times New Roman"/>
                <a:cs typeface="Times New Roman"/>
              </a:rPr>
              <a:t>method </a:t>
            </a:r>
            <a:r>
              <a:rPr sz="2800" spc="-75" dirty="0">
                <a:latin typeface="Times New Roman"/>
                <a:cs typeface="Times New Roman"/>
              </a:rPr>
              <a:t>(resp. </a:t>
            </a:r>
            <a:r>
              <a:rPr sz="2800" spc="-105" dirty="0">
                <a:latin typeface="Times New Roman"/>
                <a:cs typeface="Times New Roman"/>
              </a:rPr>
              <a:t>field) </a:t>
            </a:r>
            <a:r>
              <a:rPr sz="2800" spc="-120" dirty="0">
                <a:latin typeface="Times New Roman"/>
                <a:cs typeface="Times New Roman"/>
              </a:rPr>
              <a:t>is </a:t>
            </a:r>
            <a:r>
              <a:rPr sz="2800" spc="-15" dirty="0">
                <a:latin typeface="Times New Roman"/>
                <a:cs typeface="Times New Roman"/>
              </a:rPr>
              <a:t>used </a:t>
            </a:r>
            <a:r>
              <a:rPr sz="2800" spc="-70" dirty="0">
                <a:latin typeface="Times New Roman"/>
                <a:cs typeface="Times New Roman"/>
              </a:rPr>
              <a:t>by </a:t>
            </a:r>
            <a:r>
              <a:rPr sz="2800" spc="40" dirty="0">
                <a:latin typeface="Times New Roman"/>
                <a:cs typeface="Times New Roman"/>
              </a:rPr>
              <a:t>or </a:t>
            </a:r>
            <a:r>
              <a:rPr sz="2800" spc="-70" dirty="0">
                <a:latin typeface="Times New Roman"/>
                <a:cs typeface="Times New Roman"/>
              </a:rPr>
              <a:t>uses </a:t>
            </a:r>
            <a:r>
              <a:rPr sz="2800" spc="25" dirty="0">
                <a:latin typeface="Times New Roman"/>
                <a:cs typeface="Times New Roman"/>
              </a:rPr>
              <a:t>more </a:t>
            </a:r>
            <a:r>
              <a:rPr sz="2800" spc="-25" dirty="0">
                <a:latin typeface="Times New Roman"/>
                <a:cs typeface="Times New Roman"/>
              </a:rPr>
              <a:t>features </a:t>
            </a:r>
            <a:r>
              <a:rPr sz="2800" spc="-90" dirty="0">
                <a:latin typeface="Times New Roman"/>
                <a:cs typeface="Times New Roman"/>
              </a:rPr>
              <a:t>of  </a:t>
            </a:r>
            <a:r>
              <a:rPr sz="2800" spc="45" dirty="0">
                <a:latin typeface="Times New Roman"/>
                <a:cs typeface="Times New Roman"/>
              </a:rPr>
              <a:t>another </a:t>
            </a:r>
            <a:r>
              <a:rPr sz="2800" spc="-85" dirty="0">
                <a:latin typeface="Times New Roman"/>
                <a:cs typeface="Times New Roman"/>
              </a:rPr>
              <a:t>class </a:t>
            </a:r>
            <a:r>
              <a:rPr sz="2800" spc="65" dirty="0">
                <a:latin typeface="Times New Roman"/>
                <a:cs typeface="Times New Roman"/>
              </a:rPr>
              <a:t>than </a:t>
            </a:r>
            <a:r>
              <a:rPr sz="2800" spc="-70" dirty="0">
                <a:latin typeface="Times New Roman"/>
                <a:cs typeface="Times New Roman"/>
              </a:rPr>
              <a:t>its </a:t>
            </a:r>
            <a:r>
              <a:rPr sz="2800" spc="-20" dirty="0">
                <a:latin typeface="Times New Roman"/>
                <a:cs typeface="Times New Roman"/>
              </a:rPr>
              <a:t>own, </a:t>
            </a:r>
            <a:r>
              <a:rPr sz="2800" spc="5" dirty="0">
                <a:latin typeface="Times New Roman"/>
                <a:cs typeface="Times New Roman"/>
              </a:rPr>
              <a:t>create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similar </a:t>
            </a:r>
            <a:r>
              <a:rPr sz="2800" spc="35" dirty="0">
                <a:latin typeface="Times New Roman"/>
                <a:cs typeface="Times New Roman"/>
              </a:rPr>
              <a:t>method </a:t>
            </a:r>
            <a:r>
              <a:rPr sz="2800" spc="-75" dirty="0">
                <a:latin typeface="Times New Roman"/>
                <a:cs typeface="Times New Roman"/>
              </a:rPr>
              <a:t>(resp.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field)</a:t>
            </a:r>
            <a:endParaRPr sz="2800">
              <a:latin typeface="Times New Roman"/>
              <a:cs typeface="Times New Roman"/>
            </a:endParaRPr>
          </a:p>
          <a:p>
            <a:pPr marL="1168400" marR="5080">
              <a:lnSpc>
                <a:spcPts val="3900"/>
              </a:lnSpc>
              <a:spcBef>
                <a:spcPts val="120"/>
              </a:spcBef>
            </a:pP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35" dirty="0">
                <a:latin typeface="Times New Roman"/>
                <a:cs typeface="Times New Roman"/>
              </a:rPr>
              <a:t>the other </a:t>
            </a:r>
            <a:r>
              <a:rPr sz="2800" spc="-85" dirty="0">
                <a:latin typeface="Times New Roman"/>
                <a:cs typeface="Times New Roman"/>
              </a:rPr>
              <a:t>class; </a:t>
            </a:r>
            <a:r>
              <a:rPr sz="2800" spc="-30" dirty="0">
                <a:latin typeface="Times New Roman"/>
                <a:cs typeface="Times New Roman"/>
              </a:rPr>
              <a:t>remove </a:t>
            </a:r>
            <a:r>
              <a:rPr sz="2800" spc="40" dirty="0">
                <a:latin typeface="Times New Roman"/>
                <a:cs typeface="Times New Roman"/>
              </a:rPr>
              <a:t>or </a:t>
            </a:r>
            <a:r>
              <a:rPr sz="2800" spc="-15" dirty="0">
                <a:latin typeface="Times New Roman"/>
                <a:cs typeface="Times New Roman"/>
              </a:rPr>
              <a:t>delegate original </a:t>
            </a:r>
            <a:r>
              <a:rPr sz="2800" spc="35" dirty="0">
                <a:latin typeface="Times New Roman"/>
                <a:cs typeface="Times New Roman"/>
              </a:rPr>
              <a:t>method </a:t>
            </a:r>
            <a:r>
              <a:rPr sz="2800" spc="-75" dirty="0">
                <a:latin typeface="Times New Roman"/>
                <a:cs typeface="Times New Roman"/>
              </a:rPr>
              <a:t>(resp. </a:t>
            </a:r>
            <a:r>
              <a:rPr sz="2800" spc="-105" dirty="0">
                <a:latin typeface="Times New Roman"/>
                <a:cs typeface="Times New Roman"/>
              </a:rPr>
              <a:t>field) 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5" dirty="0">
                <a:latin typeface="Times New Roman"/>
                <a:cs typeface="Times New Roman"/>
              </a:rPr>
              <a:t>redirect </a:t>
            </a:r>
            <a:r>
              <a:rPr sz="2800" spc="-55" dirty="0">
                <a:latin typeface="Times New Roman"/>
                <a:cs typeface="Times New Roman"/>
              </a:rPr>
              <a:t>all </a:t>
            </a:r>
            <a:r>
              <a:rPr sz="2800" spc="-30" dirty="0">
                <a:latin typeface="Times New Roman"/>
                <a:cs typeface="Times New Roman"/>
              </a:rPr>
              <a:t>references </a:t>
            </a:r>
            <a:r>
              <a:rPr sz="2800" spc="1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93165" algn="l"/>
                <a:tab pos="280733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40" dirty="0">
                <a:latin typeface="Times New Roman"/>
                <a:cs typeface="Times New Roman"/>
              </a:rPr>
              <a:t>Essence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-10" dirty="0">
                <a:latin typeface="Times New Roman"/>
                <a:cs typeface="Times New Roman"/>
              </a:rPr>
              <a:t>refactoring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4729" y="6844309"/>
            <a:ext cx="2180590" cy="1304290"/>
            <a:chOff x="2284729" y="6844309"/>
            <a:chExt cx="2180590" cy="1304290"/>
          </a:xfrm>
        </p:grpSpPr>
        <p:sp>
          <p:nvSpPr>
            <p:cNvPr id="9" name="object 9"/>
            <p:cNvSpPr/>
            <p:nvPr/>
          </p:nvSpPr>
          <p:spPr>
            <a:xfrm>
              <a:off x="2291079" y="685065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1079" y="685065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91079" y="6850659"/>
            <a:ext cx="2167890" cy="325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2384" rIns="0" bIns="0" rtlCol="0">
            <a:spAutoFit/>
          </a:bodyPr>
          <a:lstStyle/>
          <a:p>
            <a:pPr marL="108585">
              <a:lnSpc>
                <a:spcPts val="2300"/>
              </a:lnSpc>
              <a:spcBef>
                <a:spcPts val="254"/>
              </a:spcBef>
            </a:pPr>
            <a:r>
              <a:rPr sz="2200" b="1" spc="-5" dirty="0">
                <a:latin typeface="Arial"/>
                <a:cs typeface="Arial"/>
              </a:rPr>
              <a:t>Class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91079" y="7617889"/>
            <a:ext cx="151765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24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latin typeface="Arial"/>
                <a:cs typeface="Arial"/>
              </a:rPr>
              <a:t>aMethod()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77110" y="7160399"/>
            <a:ext cx="4878705" cy="1313180"/>
            <a:chOff x="2277110" y="7160399"/>
            <a:chExt cx="4878705" cy="1313180"/>
          </a:xfrm>
        </p:grpSpPr>
        <p:sp>
          <p:nvSpPr>
            <p:cNvPr id="14" name="object 14"/>
            <p:cNvSpPr/>
            <p:nvPr/>
          </p:nvSpPr>
          <p:spPr>
            <a:xfrm>
              <a:off x="2284730" y="7393658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523580" y="0"/>
                  </a:lnTo>
                </a:path>
              </a:pathLst>
            </a:custGeom>
            <a:ln w="14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84730" y="7610409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523580" y="0"/>
                  </a:lnTo>
                </a:path>
              </a:pathLst>
            </a:custGeom>
            <a:ln w="14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3889" y="716674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73889" y="716674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08310" y="717577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58" y="0"/>
                  </a:lnTo>
                  <a:lnTo>
                    <a:pt x="2167458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08310" y="717577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08310" y="7175779"/>
            <a:ext cx="72644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0965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795"/>
              </a:spcBef>
            </a:pPr>
            <a:r>
              <a:rPr sz="2200" b="1" spc="-5" dirty="0">
                <a:latin typeface="Arial"/>
                <a:cs typeface="Arial"/>
              </a:rPr>
              <a:t>Clas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58550" y="7175779"/>
            <a:ext cx="151765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096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795"/>
              </a:spcBef>
            </a:pPr>
            <a:r>
              <a:rPr sz="2200" b="1" dirty="0">
                <a:latin typeface="Arial"/>
                <a:cs typeface="Arial"/>
              </a:rPr>
              <a:t>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01960" y="6726910"/>
            <a:ext cx="5756910" cy="1304290"/>
            <a:chOff x="3801960" y="6726910"/>
            <a:chExt cx="5756910" cy="1304290"/>
          </a:xfrm>
        </p:grpSpPr>
        <p:sp>
          <p:nvSpPr>
            <p:cNvPr id="23" name="object 23"/>
            <p:cNvSpPr/>
            <p:nvPr/>
          </p:nvSpPr>
          <p:spPr>
            <a:xfrm>
              <a:off x="3808310" y="771765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8310" y="793440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84631" y="673326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58" y="0"/>
                  </a:lnTo>
                  <a:lnTo>
                    <a:pt x="2167458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84631" y="673326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480300" y="6832600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Class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370660" y="7052030"/>
            <a:ext cx="3705225" cy="1304290"/>
            <a:chOff x="7370660" y="7052030"/>
            <a:chExt cx="3705225" cy="1304290"/>
          </a:xfrm>
        </p:grpSpPr>
        <p:sp>
          <p:nvSpPr>
            <p:cNvPr id="29" name="object 29"/>
            <p:cNvSpPr/>
            <p:nvPr/>
          </p:nvSpPr>
          <p:spPr>
            <a:xfrm>
              <a:off x="7378280" y="7276260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523568" y="0"/>
                  </a:lnTo>
                </a:path>
              </a:pathLst>
            </a:custGeom>
            <a:ln w="14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78280" y="7492998"/>
              <a:ext cx="1524000" cy="0"/>
            </a:xfrm>
            <a:custGeom>
              <a:avLst/>
              <a:gdLst/>
              <a:ahLst/>
              <a:cxnLst/>
              <a:rect l="l" t="t" r="r" b="b"/>
              <a:pathLst>
                <a:path w="1524000">
                  <a:moveTo>
                    <a:pt x="0" y="0"/>
                  </a:moveTo>
                  <a:lnTo>
                    <a:pt x="1523568" y="0"/>
                  </a:lnTo>
                </a:path>
              </a:pathLst>
            </a:custGeom>
            <a:ln w="14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01849" y="705838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01849" y="705838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901848" y="7058380"/>
            <a:ext cx="72644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320"/>
              </a:spcBef>
            </a:pPr>
            <a:r>
              <a:rPr sz="2200" b="1" spc="-5" dirty="0">
                <a:latin typeface="Arial"/>
                <a:cs typeface="Arial"/>
              </a:rPr>
              <a:t>Clas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52089" y="7058380"/>
            <a:ext cx="151765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320"/>
              </a:spcBef>
            </a:pPr>
            <a:r>
              <a:rPr sz="2200" b="1" dirty="0">
                <a:latin typeface="Arial"/>
                <a:cs typeface="Arial"/>
              </a:rPr>
              <a:t>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01848" y="8024710"/>
            <a:ext cx="2167890" cy="325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aMethod()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895498" y="0"/>
            <a:ext cx="4109720" cy="7825740"/>
            <a:chOff x="8895498" y="0"/>
            <a:chExt cx="4109720" cy="7825740"/>
          </a:xfrm>
        </p:grpSpPr>
        <p:sp>
          <p:nvSpPr>
            <p:cNvPr id="37" name="object 37"/>
            <p:cNvSpPr/>
            <p:nvPr/>
          </p:nvSpPr>
          <p:spPr>
            <a:xfrm>
              <a:off x="8901848" y="7600238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1848" y="781698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300" y="520700"/>
            <a:ext cx="84201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7631"/>
            <a:ext cx="84283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Moving </a:t>
            </a:r>
            <a:r>
              <a:rPr spc="-25" dirty="0"/>
              <a:t>features </a:t>
            </a:r>
            <a:r>
              <a:rPr spc="5" dirty="0"/>
              <a:t>between </a:t>
            </a:r>
            <a:r>
              <a:rPr spc="-40" dirty="0"/>
              <a:t>objects</a:t>
            </a:r>
            <a:r>
              <a:rPr spc="5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4546600" y="1231900"/>
            <a:ext cx="3911600" cy="48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33900" y="1068832"/>
            <a:ext cx="392811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3. </a:t>
            </a:r>
            <a:r>
              <a:rPr sz="4850" spc="50" dirty="0">
                <a:solidFill>
                  <a:srgbClr val="6C6963"/>
                </a:solidFill>
                <a:latin typeface="Times New Roman"/>
                <a:cs typeface="Times New Roman"/>
              </a:rPr>
              <a:t>Extract</a:t>
            </a:r>
            <a:r>
              <a:rPr sz="4850" spc="-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60" dirty="0">
                <a:solidFill>
                  <a:srgbClr val="6C6963"/>
                </a:solidFill>
                <a:latin typeface="Times New Roman"/>
                <a:cs typeface="Times New Roman"/>
              </a:rPr>
              <a:t>Class</a:t>
            </a:r>
            <a:endParaRPr sz="48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3977" y="0"/>
            <a:ext cx="12091035" cy="9361170"/>
            <a:chOff x="913977" y="0"/>
            <a:chExt cx="12091035" cy="9361170"/>
          </a:xfrm>
        </p:grpSpPr>
        <p:sp>
          <p:nvSpPr>
            <p:cNvPr id="7" name="object 7"/>
            <p:cNvSpPr/>
            <p:nvPr/>
          </p:nvSpPr>
          <p:spPr>
            <a:xfrm>
              <a:off x="920327" y="2439530"/>
              <a:ext cx="11271250" cy="6915150"/>
            </a:xfrm>
            <a:custGeom>
              <a:avLst/>
              <a:gdLst/>
              <a:ahLst/>
              <a:cxnLst/>
              <a:rect l="l" t="t" r="r" b="b"/>
              <a:pathLst>
                <a:path w="11271250" h="6915150">
                  <a:moveTo>
                    <a:pt x="0" y="0"/>
                  </a:moveTo>
                  <a:lnTo>
                    <a:pt x="11270830" y="0"/>
                  </a:lnTo>
                  <a:lnTo>
                    <a:pt x="11270830" y="6914692"/>
                  </a:lnTo>
                  <a:lnTo>
                    <a:pt x="0" y="691469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32049" y="6668351"/>
              <a:ext cx="2470150" cy="1910080"/>
            </a:xfrm>
            <a:custGeom>
              <a:avLst/>
              <a:gdLst/>
              <a:ahLst/>
              <a:cxnLst/>
              <a:rect l="l" t="t" r="r" b="b"/>
              <a:pathLst>
                <a:path w="2470150" h="1910079">
                  <a:moveTo>
                    <a:pt x="0" y="0"/>
                  </a:moveTo>
                  <a:lnTo>
                    <a:pt x="2470010" y="0"/>
                  </a:lnTo>
                  <a:lnTo>
                    <a:pt x="2470010" y="1910080"/>
                  </a:lnTo>
                  <a:lnTo>
                    <a:pt x="0" y="19100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232048" y="6668351"/>
          <a:ext cx="2470150" cy="1910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9458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PhoneNumber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6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14935" marR="1343025">
                        <a:lnSpc>
                          <a:spcPts val="21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areaCode  number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99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getPhoneNumber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4565650" y="7420609"/>
            <a:ext cx="4679950" cy="446405"/>
            <a:chOff x="4565650" y="7420609"/>
            <a:chExt cx="4679950" cy="446405"/>
          </a:xfrm>
        </p:grpSpPr>
        <p:sp>
          <p:nvSpPr>
            <p:cNvPr id="12" name="object 12"/>
            <p:cNvSpPr/>
            <p:nvPr/>
          </p:nvSpPr>
          <p:spPr>
            <a:xfrm>
              <a:off x="4572000" y="742695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20"/>
                  </a:lnTo>
                  <a:lnTo>
                    <a:pt x="803910" y="325120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742695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9001" y="7603070"/>
              <a:ext cx="1262380" cy="0"/>
            </a:xfrm>
            <a:custGeom>
              <a:avLst/>
              <a:gdLst/>
              <a:ahLst/>
              <a:cxnLst/>
              <a:rect l="l" t="t" r="r" b="b"/>
              <a:pathLst>
                <a:path w="1262379">
                  <a:moveTo>
                    <a:pt x="1261929" y="0"/>
                  </a:moveTo>
                  <a:lnTo>
                    <a:pt x="124922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8223" y="7559382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0" y="87376"/>
                  </a:lnTo>
                  <a:lnTo>
                    <a:pt x="87375" y="43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37500" y="72009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47939" y="6079490"/>
            <a:ext cx="2613660" cy="3115310"/>
            <a:chOff x="1747939" y="6079490"/>
            <a:chExt cx="2613660" cy="3115310"/>
          </a:xfrm>
        </p:grpSpPr>
        <p:sp>
          <p:nvSpPr>
            <p:cNvPr id="18" name="object 18"/>
            <p:cNvSpPr/>
            <p:nvPr/>
          </p:nvSpPr>
          <p:spPr>
            <a:xfrm>
              <a:off x="1754289" y="6085840"/>
              <a:ext cx="2600960" cy="3102610"/>
            </a:xfrm>
            <a:custGeom>
              <a:avLst/>
              <a:gdLst/>
              <a:ahLst/>
              <a:cxnLst/>
              <a:rect l="l" t="t" r="r" b="b"/>
              <a:pathLst>
                <a:path w="2600960" h="3102609">
                  <a:moveTo>
                    <a:pt x="0" y="0"/>
                  </a:moveTo>
                  <a:lnTo>
                    <a:pt x="2600960" y="0"/>
                  </a:lnTo>
                  <a:lnTo>
                    <a:pt x="2600960" y="3102187"/>
                  </a:lnTo>
                  <a:lnTo>
                    <a:pt x="0" y="3102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54289" y="6085840"/>
              <a:ext cx="2600960" cy="3102610"/>
            </a:xfrm>
            <a:custGeom>
              <a:avLst/>
              <a:gdLst/>
              <a:ahLst/>
              <a:cxnLst/>
              <a:rect l="l" t="t" r="r" b="b"/>
              <a:pathLst>
                <a:path w="2600960" h="3102609">
                  <a:moveTo>
                    <a:pt x="0" y="0"/>
                  </a:moveTo>
                  <a:lnTo>
                    <a:pt x="2600960" y="0"/>
                  </a:lnTo>
                  <a:lnTo>
                    <a:pt x="2600960" y="3102190"/>
                  </a:lnTo>
                  <a:lnTo>
                    <a:pt x="0" y="31021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168400" marR="5080" indent="-1155700" algn="just">
              <a:lnSpc>
                <a:spcPct val="114599"/>
              </a:lnSpc>
              <a:spcBef>
                <a:spcPts val="150"/>
              </a:spcBef>
            </a:pPr>
            <a:r>
              <a:rPr b="1" spc="-55" dirty="0">
                <a:latin typeface="Arial"/>
                <a:cs typeface="Arial"/>
              </a:rPr>
              <a:t>What? </a:t>
            </a:r>
            <a:r>
              <a:rPr spc="40" dirty="0"/>
              <a:t>When </a:t>
            </a:r>
            <a:r>
              <a:rPr spc="-50" dirty="0"/>
              <a:t>you </a:t>
            </a:r>
            <a:r>
              <a:rPr spc="-30" dirty="0"/>
              <a:t>have </a:t>
            </a:r>
            <a:r>
              <a:rPr spc="65" dirty="0"/>
              <a:t>a </a:t>
            </a:r>
            <a:r>
              <a:rPr spc="-85" dirty="0"/>
              <a:t>class </a:t>
            </a:r>
            <a:r>
              <a:rPr spc="-5" dirty="0"/>
              <a:t>doing </a:t>
            </a:r>
            <a:r>
              <a:rPr spc="-60" dirty="0"/>
              <a:t>work </a:t>
            </a:r>
            <a:r>
              <a:rPr spc="50" dirty="0"/>
              <a:t>that </a:t>
            </a:r>
            <a:r>
              <a:rPr spc="-15" dirty="0"/>
              <a:t>should </a:t>
            </a:r>
            <a:r>
              <a:rPr spc="20" dirty="0"/>
              <a:t>be </a:t>
            </a:r>
            <a:r>
              <a:rPr spc="30" dirty="0"/>
              <a:t>done </a:t>
            </a:r>
            <a:r>
              <a:rPr spc="-70" dirty="0"/>
              <a:t>by </a:t>
            </a:r>
            <a:r>
              <a:rPr spc="-45" dirty="0"/>
              <a:t>two,  </a:t>
            </a:r>
            <a:r>
              <a:rPr spc="5" dirty="0"/>
              <a:t>create </a:t>
            </a:r>
            <a:r>
              <a:rPr spc="65" dirty="0"/>
              <a:t>a </a:t>
            </a:r>
            <a:r>
              <a:rPr spc="-20" dirty="0"/>
              <a:t>new </a:t>
            </a:r>
            <a:r>
              <a:rPr spc="-85" dirty="0"/>
              <a:t>class </a:t>
            </a:r>
            <a:r>
              <a:rPr spc="70" dirty="0"/>
              <a:t>and </a:t>
            </a:r>
            <a:r>
              <a:rPr spc="-55" dirty="0"/>
              <a:t>move </a:t>
            </a:r>
            <a:r>
              <a:rPr spc="35" dirty="0"/>
              <a:t>the </a:t>
            </a:r>
            <a:r>
              <a:rPr spc="-10" dirty="0"/>
              <a:t>relevant </a:t>
            </a:r>
            <a:r>
              <a:rPr spc="-85" dirty="0"/>
              <a:t>fields </a:t>
            </a:r>
            <a:r>
              <a:rPr spc="70" dirty="0"/>
              <a:t>and </a:t>
            </a:r>
            <a:r>
              <a:rPr spc="10" dirty="0"/>
              <a:t>methods </a:t>
            </a:r>
            <a:r>
              <a:rPr spc="15" dirty="0"/>
              <a:t>to  </a:t>
            </a:r>
            <a:r>
              <a:rPr spc="35" dirty="0"/>
              <a:t>the </a:t>
            </a:r>
            <a:r>
              <a:rPr spc="-20" dirty="0"/>
              <a:t>new</a:t>
            </a:r>
            <a:r>
              <a:rPr spc="-45" dirty="0"/>
              <a:t> </a:t>
            </a:r>
            <a:r>
              <a:rPr spc="-85" dirty="0"/>
              <a:t>class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/>
          </a:p>
          <a:p>
            <a:pPr marL="12700">
              <a:lnSpc>
                <a:spcPct val="100000"/>
              </a:lnSpc>
              <a:tabLst>
                <a:tab pos="1104265" algn="l"/>
              </a:tabLst>
            </a:pPr>
            <a:r>
              <a:rPr b="1" spc="-110" dirty="0">
                <a:latin typeface="Arial"/>
                <a:cs typeface="Arial"/>
              </a:rPr>
              <a:t>Why?	</a:t>
            </a:r>
            <a:r>
              <a:rPr spc="-5" dirty="0"/>
              <a:t>Large </a:t>
            </a:r>
            <a:r>
              <a:rPr spc="-85" dirty="0"/>
              <a:t>classes </a:t>
            </a:r>
            <a:r>
              <a:rPr spc="35" dirty="0"/>
              <a:t>are </a:t>
            </a:r>
            <a:r>
              <a:rPr spc="65" dirty="0"/>
              <a:t>hard </a:t>
            </a:r>
            <a:r>
              <a:rPr spc="15" dirty="0"/>
              <a:t>to</a:t>
            </a:r>
            <a:r>
              <a:rPr spc="-15" dirty="0"/>
              <a:t> </a:t>
            </a:r>
            <a:r>
              <a:rPr spc="35" dirty="0"/>
              <a:t>understand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50"/>
          </a:p>
          <a:p>
            <a:pPr marL="12700">
              <a:lnSpc>
                <a:spcPct val="100000"/>
              </a:lnSpc>
            </a:pPr>
            <a:r>
              <a:rPr b="1" spc="15" dirty="0">
                <a:latin typeface="Arial"/>
                <a:cs typeface="Arial"/>
              </a:rPr>
              <a:t>Example: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Arial"/>
              <a:cs typeface="Arial"/>
            </a:endParaRPr>
          </a:p>
          <a:p>
            <a:pPr marL="718820">
              <a:lnSpc>
                <a:spcPct val="100000"/>
              </a:lnSpc>
              <a:tabLst>
                <a:tab pos="3332479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2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	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66900" y="6845300"/>
            <a:ext cx="1614170" cy="13665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R="508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Arial"/>
                <a:cs typeface="Arial"/>
              </a:rPr>
              <a:t>name  </a:t>
            </a:r>
            <a:r>
              <a:rPr sz="1800" spc="-5" dirty="0">
                <a:latin typeface="Arial"/>
                <a:cs typeface="Arial"/>
              </a:rPr>
              <a:t>officeAreaCode  officeNumber  </a:t>
            </a:r>
            <a:r>
              <a:rPr sz="1800" dirty="0">
                <a:latin typeface="Arial"/>
                <a:cs typeface="Arial"/>
              </a:rPr>
              <a:t>homeAreaCode  homeNumber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4289" y="8438017"/>
            <a:ext cx="2600960" cy="750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12395" marR="908685">
              <a:lnSpc>
                <a:spcPts val="2100"/>
              </a:lnSpc>
              <a:spcBef>
                <a:spcPts val="275"/>
              </a:spcBef>
            </a:pPr>
            <a:r>
              <a:rPr sz="1800" dirty="0">
                <a:latin typeface="Arial"/>
                <a:cs typeface="Arial"/>
              </a:rPr>
              <a:t>ge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icePhone  </a:t>
            </a:r>
            <a:r>
              <a:rPr sz="1800" spc="-5" dirty="0">
                <a:latin typeface="Arial"/>
                <a:cs typeface="Arial"/>
              </a:rPr>
              <a:t>getHomPhone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47939" y="6553619"/>
            <a:ext cx="6167755" cy="2072005"/>
            <a:chOff x="1747939" y="6553619"/>
            <a:chExt cx="6167755" cy="2072005"/>
          </a:xfrm>
        </p:grpSpPr>
        <p:sp>
          <p:nvSpPr>
            <p:cNvPr id="24" name="object 24"/>
            <p:cNvSpPr/>
            <p:nvPr/>
          </p:nvSpPr>
          <p:spPr>
            <a:xfrm>
              <a:off x="1754289" y="8429409"/>
              <a:ext cx="2600960" cy="2540"/>
            </a:xfrm>
            <a:custGeom>
              <a:avLst/>
              <a:gdLst/>
              <a:ahLst/>
              <a:cxnLst/>
              <a:rect l="l" t="t" r="r" b="b"/>
              <a:pathLst>
                <a:path w="2600960" h="2540">
                  <a:moveTo>
                    <a:pt x="0" y="0"/>
                  </a:moveTo>
                  <a:lnTo>
                    <a:pt x="2600960" y="225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72479" y="6559969"/>
              <a:ext cx="2037080" cy="2059305"/>
            </a:xfrm>
            <a:custGeom>
              <a:avLst/>
              <a:gdLst/>
              <a:ahLst/>
              <a:cxnLst/>
              <a:rect l="l" t="t" r="r" b="b"/>
              <a:pathLst>
                <a:path w="2037079" h="2059304">
                  <a:moveTo>
                    <a:pt x="0" y="0"/>
                  </a:moveTo>
                  <a:lnTo>
                    <a:pt x="2036521" y="0"/>
                  </a:lnTo>
                  <a:lnTo>
                    <a:pt x="2036521" y="2059097"/>
                  </a:lnTo>
                  <a:lnTo>
                    <a:pt x="0" y="2059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72479" y="6559969"/>
              <a:ext cx="2037080" cy="2059305"/>
            </a:xfrm>
            <a:custGeom>
              <a:avLst/>
              <a:gdLst/>
              <a:ahLst/>
              <a:cxnLst/>
              <a:rect l="l" t="t" r="r" b="b"/>
              <a:pathLst>
                <a:path w="2037079" h="2059304">
                  <a:moveTo>
                    <a:pt x="0" y="0"/>
                  </a:moveTo>
                  <a:lnTo>
                    <a:pt x="2036521" y="0"/>
                  </a:lnTo>
                  <a:lnTo>
                    <a:pt x="2036521" y="2059089"/>
                  </a:lnTo>
                  <a:lnTo>
                    <a:pt x="0" y="20590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72479" y="6559969"/>
            <a:ext cx="2037080" cy="6032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8351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445"/>
              </a:spcBef>
            </a:pPr>
            <a:r>
              <a:rPr sz="2200" b="1" spc="-5" dirty="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72479" y="7178177"/>
            <a:ext cx="2037080" cy="6356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192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275"/>
              </a:spcBef>
            </a:pPr>
            <a:r>
              <a:rPr sz="1800" dirty="0">
                <a:latin typeface="Arial"/>
                <a:cs typeface="Arial"/>
              </a:rPr>
              <a:t>name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72479" y="7828416"/>
            <a:ext cx="2037080" cy="7912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325" rIns="0" bIns="0" rtlCol="0">
            <a:spAutoFit/>
          </a:bodyPr>
          <a:lstStyle/>
          <a:p>
            <a:pPr marL="109220" marR="330835">
              <a:lnSpc>
                <a:spcPts val="2100"/>
              </a:lnSpc>
              <a:spcBef>
                <a:spcPts val="475"/>
              </a:spcBef>
            </a:pPr>
            <a:r>
              <a:rPr sz="1800" spc="-5" dirty="0">
                <a:latin typeface="Arial"/>
                <a:cs typeface="Arial"/>
              </a:rPr>
              <a:t>getOfficePhone  </a:t>
            </a:r>
            <a:r>
              <a:rPr sz="1800" dirty="0">
                <a:latin typeface="Arial"/>
                <a:cs typeface="Arial"/>
              </a:rPr>
              <a:t>ge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HomePhone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43549" y="7163219"/>
            <a:ext cx="2072005" cy="665480"/>
            <a:chOff x="5843549" y="7163219"/>
            <a:chExt cx="2072005" cy="665480"/>
          </a:xfrm>
        </p:grpSpPr>
        <p:sp>
          <p:nvSpPr>
            <p:cNvPr id="31" name="object 31"/>
            <p:cNvSpPr/>
            <p:nvPr/>
          </p:nvSpPr>
          <p:spPr>
            <a:xfrm>
              <a:off x="5849899" y="7169569"/>
              <a:ext cx="2059305" cy="2540"/>
            </a:xfrm>
            <a:custGeom>
              <a:avLst/>
              <a:gdLst/>
              <a:ahLst/>
              <a:cxnLst/>
              <a:rect l="l" t="t" r="r" b="b"/>
              <a:pathLst>
                <a:path w="2059304" h="2540">
                  <a:moveTo>
                    <a:pt x="0" y="0"/>
                  </a:moveTo>
                  <a:lnTo>
                    <a:pt x="2059089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72480" y="7819809"/>
              <a:ext cx="2037080" cy="2540"/>
            </a:xfrm>
            <a:custGeom>
              <a:avLst/>
              <a:gdLst/>
              <a:ahLst/>
              <a:cxnLst/>
              <a:rect l="l" t="t" r="r" b="b"/>
              <a:pathLst>
                <a:path w="2037079" h="2540">
                  <a:moveTo>
                    <a:pt x="0" y="0"/>
                  </a:moveTo>
                  <a:lnTo>
                    <a:pt x="2036521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493353" y="7218070"/>
            <a:ext cx="66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300" y="520700"/>
            <a:ext cx="84201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7631"/>
            <a:ext cx="84283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Moving </a:t>
            </a:r>
            <a:r>
              <a:rPr spc="-25" dirty="0"/>
              <a:t>features </a:t>
            </a:r>
            <a:r>
              <a:rPr spc="5" dirty="0"/>
              <a:t>between </a:t>
            </a:r>
            <a:r>
              <a:rPr spc="-40" dirty="0"/>
              <a:t>objects</a:t>
            </a:r>
            <a:r>
              <a:rPr spc="5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4724400" y="1231900"/>
            <a:ext cx="3556000" cy="48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24400" y="1068832"/>
            <a:ext cx="355409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4. </a:t>
            </a:r>
            <a:r>
              <a:rPr sz="4850" spc="20" dirty="0">
                <a:solidFill>
                  <a:srgbClr val="6C6963"/>
                </a:solidFill>
                <a:latin typeface="Times New Roman"/>
                <a:cs typeface="Times New Roman"/>
              </a:rPr>
              <a:t>Inline</a:t>
            </a:r>
            <a:r>
              <a:rPr sz="4850" spc="-7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60" dirty="0">
                <a:solidFill>
                  <a:srgbClr val="6C6963"/>
                </a:solidFill>
                <a:latin typeface="Times New Roman"/>
                <a:cs typeface="Times New Roman"/>
              </a:rPr>
              <a:t>Class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327" y="2439530"/>
            <a:ext cx="11271250" cy="6904990"/>
          </a:xfrm>
          <a:custGeom>
            <a:avLst/>
            <a:gdLst/>
            <a:ahLst/>
            <a:cxnLst/>
            <a:rect l="l" t="t" r="r" b="b"/>
            <a:pathLst>
              <a:path w="11271250" h="6904990">
                <a:moveTo>
                  <a:pt x="0" y="0"/>
                </a:moveTo>
                <a:lnTo>
                  <a:pt x="11270830" y="0"/>
                </a:lnTo>
                <a:lnTo>
                  <a:pt x="11270830" y="6904685"/>
                </a:lnTo>
                <a:lnTo>
                  <a:pt x="0" y="690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395220"/>
            <a:ext cx="951674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 marR="158750" indent="-1244600">
              <a:lnSpc>
                <a:spcPct val="116100"/>
              </a:lnSpc>
              <a:spcBef>
                <a:spcPts val="100"/>
              </a:spcBef>
              <a:tabLst>
                <a:tab pos="1227455" algn="l"/>
              </a:tabLst>
            </a:pPr>
            <a:r>
              <a:rPr sz="2800" b="1" spc="15" dirty="0">
                <a:latin typeface="Times New Roman"/>
                <a:cs typeface="Times New Roman"/>
              </a:rPr>
              <a:t>What?	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-30" dirty="0">
                <a:latin typeface="Times New Roman"/>
                <a:cs typeface="Times New Roman"/>
              </a:rPr>
              <a:t>have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85" dirty="0">
                <a:latin typeface="Times New Roman"/>
                <a:cs typeface="Times New Roman"/>
              </a:rPr>
              <a:t>class </a:t>
            </a:r>
            <a:r>
              <a:rPr sz="2800" spc="50" dirty="0">
                <a:latin typeface="Times New Roman"/>
                <a:cs typeface="Times New Roman"/>
              </a:rPr>
              <a:t>that </a:t>
            </a:r>
            <a:r>
              <a:rPr sz="2800" spc="-30" dirty="0">
                <a:latin typeface="Times New Roman"/>
                <a:cs typeface="Times New Roman"/>
              </a:rPr>
              <a:t>does </a:t>
            </a:r>
            <a:r>
              <a:rPr sz="2800" spc="40" dirty="0">
                <a:latin typeface="Times New Roman"/>
                <a:cs typeface="Times New Roman"/>
              </a:rPr>
              <a:t>not </a:t>
            </a:r>
            <a:r>
              <a:rPr sz="2800" spc="25" dirty="0">
                <a:latin typeface="Times New Roman"/>
                <a:cs typeface="Times New Roman"/>
              </a:rPr>
              <a:t>do </a:t>
            </a:r>
            <a:r>
              <a:rPr sz="2800" spc="-50" dirty="0">
                <a:latin typeface="Times New Roman"/>
                <a:cs typeface="Times New Roman"/>
              </a:rPr>
              <a:t>very </a:t>
            </a:r>
            <a:r>
              <a:rPr sz="2800" spc="15" dirty="0">
                <a:latin typeface="Times New Roman"/>
                <a:cs typeface="Times New Roman"/>
              </a:rPr>
              <a:t>much, </a:t>
            </a:r>
            <a:r>
              <a:rPr sz="2800" spc="-55" dirty="0">
                <a:latin typeface="Times New Roman"/>
                <a:cs typeface="Times New Roman"/>
              </a:rPr>
              <a:t>move  all </a:t>
            </a:r>
            <a:r>
              <a:rPr sz="2800" spc="-70" dirty="0">
                <a:latin typeface="Times New Roman"/>
                <a:cs typeface="Times New Roman"/>
              </a:rPr>
              <a:t>its </a:t>
            </a:r>
            <a:r>
              <a:rPr sz="2800" spc="-25" dirty="0">
                <a:latin typeface="Times New Roman"/>
                <a:cs typeface="Times New Roman"/>
              </a:rPr>
              <a:t>features </a:t>
            </a:r>
            <a:r>
              <a:rPr sz="2800" spc="10" dirty="0">
                <a:latin typeface="Times New Roman"/>
                <a:cs typeface="Times New Roman"/>
              </a:rPr>
              <a:t>into </a:t>
            </a:r>
            <a:r>
              <a:rPr sz="2800" spc="45" dirty="0">
                <a:latin typeface="Times New Roman"/>
                <a:cs typeface="Times New Roman"/>
              </a:rPr>
              <a:t>another </a:t>
            </a:r>
            <a:r>
              <a:rPr sz="2800" spc="-85" dirty="0">
                <a:latin typeface="Times New Roman"/>
                <a:cs typeface="Times New Roman"/>
              </a:rPr>
              <a:t>class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15" dirty="0">
                <a:latin typeface="Times New Roman"/>
                <a:cs typeface="Times New Roman"/>
              </a:rPr>
              <a:t>delete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it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264920" algn="l"/>
                <a:tab pos="690245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Why?	</a:t>
            </a:r>
            <a:r>
              <a:rPr sz="2800" spc="-25" dirty="0">
                <a:latin typeface="Times New Roman"/>
                <a:cs typeface="Times New Roman"/>
              </a:rPr>
              <a:t>To </a:t>
            </a:r>
            <a:r>
              <a:rPr sz="2800" spc="-30" dirty="0">
                <a:latin typeface="Times New Roman"/>
                <a:cs typeface="Times New Roman"/>
              </a:rPr>
              <a:t>remove </a:t>
            </a:r>
            <a:r>
              <a:rPr sz="2800" spc="-80" dirty="0">
                <a:latin typeface="Times New Roman"/>
                <a:cs typeface="Times New Roman"/>
              </a:rPr>
              <a:t>useless </a:t>
            </a:r>
            <a:r>
              <a:rPr sz="2800" spc="-85" dirty="0">
                <a:latin typeface="Times New Roman"/>
                <a:cs typeface="Times New Roman"/>
              </a:rPr>
              <a:t>classes </a:t>
            </a:r>
            <a:r>
              <a:rPr sz="2800" spc="-120" dirty="0">
                <a:latin typeface="Times New Roman"/>
                <a:cs typeface="Times New Roman"/>
              </a:rPr>
              <a:t>(as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38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result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35" dirty="0">
                <a:latin typeface="Times New Roman"/>
                <a:cs typeface="Times New Roman"/>
              </a:rPr>
              <a:t>other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refactorings)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100" dirty="0"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9771" y="0"/>
            <a:ext cx="7825105" cy="8604250"/>
            <a:chOff x="5179771" y="0"/>
            <a:chExt cx="7825105" cy="8604250"/>
          </a:xfrm>
        </p:grpSpPr>
        <p:sp>
          <p:nvSpPr>
            <p:cNvPr id="9" name="object 9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86121" y="6972020"/>
              <a:ext cx="2818130" cy="1625600"/>
            </a:xfrm>
            <a:custGeom>
              <a:avLst/>
              <a:gdLst/>
              <a:ahLst/>
              <a:cxnLst/>
              <a:rect l="l" t="t" r="r" b="b"/>
              <a:pathLst>
                <a:path w="2818129" h="1625600">
                  <a:moveTo>
                    <a:pt x="0" y="0"/>
                  </a:moveTo>
                  <a:lnTo>
                    <a:pt x="2817698" y="0"/>
                  </a:lnTo>
                  <a:lnTo>
                    <a:pt x="2817698" y="1625597"/>
                  </a:lnTo>
                  <a:lnTo>
                    <a:pt x="0" y="1625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6121" y="6972020"/>
              <a:ext cx="2818130" cy="1625600"/>
            </a:xfrm>
            <a:custGeom>
              <a:avLst/>
              <a:gdLst/>
              <a:ahLst/>
              <a:cxnLst/>
              <a:rect l="l" t="t" r="r" b="b"/>
              <a:pathLst>
                <a:path w="2818129" h="1625600">
                  <a:moveTo>
                    <a:pt x="0" y="0"/>
                  </a:moveTo>
                  <a:lnTo>
                    <a:pt x="2817710" y="0"/>
                  </a:lnTo>
                  <a:lnTo>
                    <a:pt x="2817710" y="1625600"/>
                  </a:lnTo>
                  <a:lnTo>
                    <a:pt x="0" y="162560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86121" y="6972020"/>
            <a:ext cx="2818130" cy="5238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24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200"/>
              </a:spcBef>
            </a:pPr>
            <a:r>
              <a:rPr sz="2200" b="1" spc="-5" dirty="0">
                <a:latin typeface="Arial"/>
                <a:cs typeface="Arial"/>
              </a:rPr>
              <a:t>PhoneNumber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86121" y="7510382"/>
            <a:ext cx="2830830" cy="10877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9220" marR="3175">
              <a:lnSpc>
                <a:spcPts val="2185"/>
              </a:lnSpc>
            </a:pPr>
            <a:r>
              <a:rPr sz="2200" dirty="0">
                <a:latin typeface="Arial"/>
                <a:cs typeface="Arial"/>
              </a:rPr>
              <a:t>areaCode</a:t>
            </a:r>
            <a:endParaRPr sz="2200">
              <a:latin typeface="Arial"/>
              <a:cs typeface="Arial"/>
            </a:endParaRPr>
          </a:p>
          <a:p>
            <a:pPr marL="109220" indent="-116205">
              <a:lnSpc>
                <a:spcPts val="2600"/>
              </a:lnSpc>
              <a:spcBef>
                <a:spcPts val="100"/>
              </a:spcBef>
              <a:tabLst>
                <a:tab pos="2823845" algn="l"/>
              </a:tabLst>
            </a:pPr>
            <a:r>
              <a:rPr sz="22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3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 	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getPhoneNumber()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87279" y="7495425"/>
            <a:ext cx="3923029" cy="387985"/>
            <a:chOff x="4087279" y="7495425"/>
            <a:chExt cx="3923029" cy="387985"/>
          </a:xfrm>
        </p:grpSpPr>
        <p:sp>
          <p:nvSpPr>
            <p:cNvPr id="15" name="object 15"/>
            <p:cNvSpPr/>
            <p:nvPr/>
          </p:nvSpPr>
          <p:spPr>
            <a:xfrm>
              <a:off x="5186121" y="7501775"/>
              <a:ext cx="2818130" cy="2540"/>
            </a:xfrm>
            <a:custGeom>
              <a:avLst/>
              <a:gdLst/>
              <a:ahLst/>
              <a:cxnLst/>
              <a:rect l="l" t="t" r="r" b="b"/>
              <a:pathLst>
                <a:path w="2818129" h="2540">
                  <a:moveTo>
                    <a:pt x="0" y="0"/>
                  </a:moveTo>
                  <a:lnTo>
                    <a:pt x="2817710" y="225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1249" y="7840200"/>
              <a:ext cx="1022985" cy="0"/>
            </a:xfrm>
            <a:custGeom>
              <a:avLst/>
              <a:gdLst/>
              <a:ahLst/>
              <a:cxnLst/>
              <a:rect l="l" t="t" r="r" b="b"/>
              <a:pathLst>
                <a:path w="1022985">
                  <a:moveTo>
                    <a:pt x="0" y="0"/>
                  </a:moveTo>
                  <a:lnTo>
                    <a:pt x="1022885" y="0"/>
                  </a:lnTo>
                </a:path>
              </a:pathLst>
            </a:custGeom>
            <a:ln w="2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8656" y="7795488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165" y="87376"/>
                  </a:lnTo>
                  <a:lnTo>
                    <a:pt x="87464" y="43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27500" y="78105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93939" y="6857301"/>
            <a:ext cx="2613660" cy="2072005"/>
            <a:chOff x="1493939" y="6857301"/>
            <a:chExt cx="2613660" cy="2072005"/>
          </a:xfrm>
        </p:grpSpPr>
        <p:sp>
          <p:nvSpPr>
            <p:cNvPr id="20" name="object 20"/>
            <p:cNvSpPr/>
            <p:nvPr/>
          </p:nvSpPr>
          <p:spPr>
            <a:xfrm>
              <a:off x="1500289" y="6863651"/>
              <a:ext cx="2600960" cy="2059305"/>
            </a:xfrm>
            <a:custGeom>
              <a:avLst/>
              <a:gdLst/>
              <a:ahLst/>
              <a:cxnLst/>
              <a:rect l="l" t="t" r="r" b="b"/>
              <a:pathLst>
                <a:path w="2600960" h="2059304">
                  <a:moveTo>
                    <a:pt x="0" y="0"/>
                  </a:moveTo>
                  <a:lnTo>
                    <a:pt x="2600960" y="0"/>
                  </a:lnTo>
                  <a:lnTo>
                    <a:pt x="2600960" y="2059086"/>
                  </a:lnTo>
                  <a:lnTo>
                    <a:pt x="0" y="2059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0289" y="6863651"/>
              <a:ext cx="2600960" cy="2059305"/>
            </a:xfrm>
            <a:custGeom>
              <a:avLst/>
              <a:gdLst/>
              <a:ahLst/>
              <a:cxnLst/>
              <a:rect l="l" t="t" r="r" b="b"/>
              <a:pathLst>
                <a:path w="2600960" h="2059304">
                  <a:moveTo>
                    <a:pt x="0" y="0"/>
                  </a:moveTo>
                  <a:lnTo>
                    <a:pt x="2600960" y="0"/>
                  </a:lnTo>
                  <a:lnTo>
                    <a:pt x="2600960" y="2059089"/>
                  </a:lnTo>
                  <a:lnTo>
                    <a:pt x="0" y="20590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00289" y="6863651"/>
            <a:ext cx="2600960" cy="5734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8478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455"/>
              </a:spcBef>
            </a:pPr>
            <a:r>
              <a:rPr sz="2200" b="1" spc="-5" dirty="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0289" y="7451760"/>
            <a:ext cx="2600960" cy="873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717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025"/>
              </a:spcBef>
            </a:pPr>
            <a:r>
              <a:rPr sz="2200" dirty="0">
                <a:latin typeface="Arial"/>
                <a:cs typeface="Arial"/>
              </a:rPr>
              <a:t>name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500289" y="8339515"/>
            <a:ext cx="2600960" cy="5835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84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34"/>
              </a:spcBef>
            </a:pPr>
            <a:r>
              <a:rPr sz="2200" spc="-5" dirty="0">
                <a:latin typeface="Arial"/>
                <a:cs typeface="Arial"/>
              </a:rPr>
              <a:t>getPhoneNumber()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93939" y="6965670"/>
            <a:ext cx="10454005" cy="2072005"/>
            <a:chOff x="1493939" y="6965670"/>
            <a:chExt cx="10454005" cy="2072005"/>
          </a:xfrm>
        </p:grpSpPr>
        <p:sp>
          <p:nvSpPr>
            <p:cNvPr id="26" name="object 26"/>
            <p:cNvSpPr/>
            <p:nvPr/>
          </p:nvSpPr>
          <p:spPr>
            <a:xfrm>
              <a:off x="1500289" y="7443152"/>
              <a:ext cx="2600960" cy="2540"/>
            </a:xfrm>
            <a:custGeom>
              <a:avLst/>
              <a:gdLst/>
              <a:ahLst/>
              <a:cxnLst/>
              <a:rect l="l" t="t" r="r" b="b"/>
              <a:pathLst>
                <a:path w="2600960" h="2540">
                  <a:moveTo>
                    <a:pt x="0" y="0"/>
                  </a:moveTo>
                  <a:lnTo>
                    <a:pt x="260096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00289" y="8330908"/>
              <a:ext cx="2600960" cy="2540"/>
            </a:xfrm>
            <a:custGeom>
              <a:avLst/>
              <a:gdLst/>
              <a:ahLst/>
              <a:cxnLst/>
              <a:rect l="l" t="t" r="r" b="b"/>
              <a:pathLst>
                <a:path w="2600960" h="2540">
                  <a:moveTo>
                    <a:pt x="0" y="0"/>
                  </a:moveTo>
                  <a:lnTo>
                    <a:pt x="2600960" y="225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40430" y="6972020"/>
              <a:ext cx="2600960" cy="2059305"/>
            </a:xfrm>
            <a:custGeom>
              <a:avLst/>
              <a:gdLst/>
              <a:ahLst/>
              <a:cxnLst/>
              <a:rect l="l" t="t" r="r" b="b"/>
              <a:pathLst>
                <a:path w="2600959" h="2059304">
                  <a:moveTo>
                    <a:pt x="0" y="0"/>
                  </a:moveTo>
                  <a:lnTo>
                    <a:pt x="2600960" y="0"/>
                  </a:lnTo>
                  <a:lnTo>
                    <a:pt x="2600960" y="2059090"/>
                  </a:lnTo>
                  <a:lnTo>
                    <a:pt x="0" y="2059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40430" y="6972020"/>
              <a:ext cx="2600960" cy="2059305"/>
            </a:xfrm>
            <a:custGeom>
              <a:avLst/>
              <a:gdLst/>
              <a:ahLst/>
              <a:cxnLst/>
              <a:rect l="l" t="t" r="r" b="b"/>
              <a:pathLst>
                <a:path w="2600959" h="2059304">
                  <a:moveTo>
                    <a:pt x="0" y="0"/>
                  </a:moveTo>
                  <a:lnTo>
                    <a:pt x="2600960" y="0"/>
                  </a:lnTo>
                  <a:lnTo>
                    <a:pt x="2600960" y="2059089"/>
                  </a:lnTo>
                  <a:lnTo>
                    <a:pt x="0" y="20590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68800" y="7264400"/>
            <a:ext cx="590550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sz="1600" dirty="0">
                <a:latin typeface="Arial"/>
                <a:cs typeface="Arial"/>
              </a:rPr>
              <a:t>o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f</a:t>
            </a:r>
            <a:r>
              <a:rPr sz="1600" dirty="0">
                <a:latin typeface="Arial"/>
                <a:cs typeface="Arial"/>
              </a:rPr>
              <a:t>ice-  phone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3800" y="78105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40430" y="6972020"/>
            <a:ext cx="2600960" cy="5734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240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200"/>
              </a:spcBef>
            </a:pPr>
            <a:r>
              <a:rPr sz="2200" b="1" spc="-5" dirty="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40430" y="7560129"/>
            <a:ext cx="2613660" cy="1471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7950" marR="3175">
              <a:lnSpc>
                <a:spcPts val="1789"/>
              </a:lnSpc>
            </a:pPr>
            <a:r>
              <a:rPr sz="2200" dirty="0">
                <a:latin typeface="Arial"/>
                <a:cs typeface="Arial"/>
              </a:rPr>
              <a:t>name</a:t>
            </a:r>
            <a:endParaRPr sz="2200">
              <a:latin typeface="Arial"/>
              <a:cs typeface="Arial"/>
            </a:endParaRPr>
          </a:p>
          <a:p>
            <a:pPr marL="107950" marR="3175">
              <a:lnSpc>
                <a:spcPts val="2600"/>
              </a:lnSpc>
            </a:pPr>
            <a:r>
              <a:rPr sz="2200" spc="-5" dirty="0">
                <a:latin typeface="Arial"/>
                <a:cs typeface="Arial"/>
              </a:rPr>
              <a:t>officeAreaCode</a:t>
            </a:r>
            <a:endParaRPr sz="2200">
              <a:latin typeface="Arial"/>
              <a:cs typeface="Arial"/>
            </a:endParaRPr>
          </a:p>
          <a:p>
            <a:pPr marL="107950" indent="-114935">
              <a:lnSpc>
                <a:spcPts val="2600"/>
              </a:lnSpc>
              <a:spcBef>
                <a:spcPts val="100"/>
              </a:spcBef>
              <a:tabLst>
                <a:tab pos="2606675" algn="l"/>
              </a:tabLst>
            </a:pPr>
            <a:r>
              <a:rPr sz="22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3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officeNumber 	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getPhoneNumber()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340430" y="7551521"/>
            <a:ext cx="2600960" cy="2540"/>
          </a:xfrm>
          <a:custGeom>
            <a:avLst/>
            <a:gdLst/>
            <a:ahLst/>
            <a:cxnLst/>
            <a:rect l="l" t="t" r="r" b="b"/>
            <a:pathLst>
              <a:path w="2600959" h="2540">
                <a:moveTo>
                  <a:pt x="0" y="0"/>
                </a:moveTo>
                <a:lnTo>
                  <a:pt x="2600960" y="22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141969" y="7724279"/>
            <a:ext cx="988060" cy="446405"/>
            <a:chOff x="8141969" y="7724279"/>
            <a:chExt cx="988060" cy="446405"/>
          </a:xfrm>
        </p:grpSpPr>
        <p:sp>
          <p:nvSpPr>
            <p:cNvPr id="36" name="object 36"/>
            <p:cNvSpPr/>
            <p:nvPr/>
          </p:nvSpPr>
          <p:spPr>
            <a:xfrm>
              <a:off x="8148319" y="773062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09" y="0"/>
                  </a:moveTo>
                  <a:lnTo>
                    <a:pt x="803909" y="108381"/>
                  </a:lnTo>
                  <a:lnTo>
                    <a:pt x="0" y="108381"/>
                  </a:lnTo>
                  <a:lnTo>
                    <a:pt x="0" y="325119"/>
                  </a:lnTo>
                  <a:lnTo>
                    <a:pt x="803909" y="325119"/>
                  </a:lnTo>
                  <a:lnTo>
                    <a:pt x="803909" y="433489"/>
                  </a:lnTo>
                  <a:lnTo>
                    <a:pt x="975359" y="216750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48319" y="773062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300" y="520700"/>
            <a:ext cx="84201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7631"/>
            <a:ext cx="84283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Moving </a:t>
            </a:r>
            <a:r>
              <a:rPr spc="-25" dirty="0"/>
              <a:t>features </a:t>
            </a:r>
            <a:r>
              <a:rPr spc="5" dirty="0"/>
              <a:t>between </a:t>
            </a:r>
            <a:r>
              <a:rPr spc="-40" dirty="0"/>
              <a:t>objects</a:t>
            </a:r>
            <a:r>
              <a:rPr spc="5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4394200" y="1231900"/>
            <a:ext cx="42291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81500" y="1068832"/>
            <a:ext cx="424434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5. </a:t>
            </a:r>
            <a:r>
              <a:rPr sz="4850" spc="95" dirty="0">
                <a:solidFill>
                  <a:srgbClr val="6C6963"/>
                </a:solidFill>
                <a:latin typeface="Times New Roman"/>
                <a:cs typeface="Times New Roman"/>
              </a:rPr>
              <a:t>Hide</a:t>
            </a:r>
            <a:r>
              <a:rPr sz="4850" spc="-7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5" dirty="0">
                <a:solidFill>
                  <a:srgbClr val="6C6963"/>
                </a:solidFill>
                <a:latin typeface="Times New Roman"/>
                <a:cs typeface="Times New Roman"/>
              </a:rPr>
              <a:t>Delegate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327" y="2439530"/>
            <a:ext cx="11271250" cy="6904990"/>
          </a:xfrm>
          <a:custGeom>
            <a:avLst/>
            <a:gdLst/>
            <a:ahLst/>
            <a:cxnLst/>
            <a:rect l="l" t="t" r="r" b="b"/>
            <a:pathLst>
              <a:path w="11271250" h="6904990">
                <a:moveTo>
                  <a:pt x="0" y="0"/>
                </a:moveTo>
                <a:lnTo>
                  <a:pt x="11270830" y="0"/>
                </a:lnTo>
                <a:lnTo>
                  <a:pt x="11270830" y="6904685"/>
                </a:lnTo>
                <a:lnTo>
                  <a:pt x="0" y="69046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395220"/>
            <a:ext cx="975169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 marR="5080" indent="-1244600">
              <a:lnSpc>
                <a:spcPct val="116100"/>
              </a:lnSpc>
              <a:spcBef>
                <a:spcPts val="100"/>
              </a:spcBef>
              <a:tabLst>
                <a:tab pos="1227455" algn="l"/>
                <a:tab pos="8341995" algn="l"/>
              </a:tabLst>
            </a:pPr>
            <a:r>
              <a:rPr sz="2800" b="1" spc="15" dirty="0">
                <a:latin typeface="Times New Roman"/>
                <a:cs typeface="Times New Roman"/>
              </a:rPr>
              <a:t>What?	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-50" dirty="0">
                <a:latin typeface="Times New Roman"/>
                <a:cs typeface="Times New Roman"/>
              </a:rPr>
              <a:t>you </a:t>
            </a:r>
            <a:r>
              <a:rPr sz="2800" spc="-30" dirty="0">
                <a:latin typeface="Times New Roman"/>
                <a:cs typeface="Times New Roman"/>
              </a:rPr>
              <a:t>have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25" dirty="0">
                <a:latin typeface="Times New Roman"/>
                <a:cs typeface="Times New Roman"/>
              </a:rPr>
              <a:t>client </a:t>
            </a:r>
            <a:r>
              <a:rPr sz="2800" spc="-45" dirty="0">
                <a:latin typeface="Times New Roman"/>
                <a:cs typeface="Times New Roman"/>
              </a:rPr>
              <a:t>calling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delegate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class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75" dirty="0">
                <a:latin typeface="Times New Roman"/>
                <a:cs typeface="Times New Roman"/>
              </a:rPr>
              <a:t>an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object,  </a:t>
            </a:r>
            <a:r>
              <a:rPr sz="2800" spc="5" dirty="0">
                <a:latin typeface="Times New Roman"/>
                <a:cs typeface="Times New Roman"/>
              </a:rPr>
              <a:t>create </a:t>
            </a:r>
            <a:r>
              <a:rPr sz="2800" spc="10" dirty="0">
                <a:latin typeface="Times New Roman"/>
                <a:cs typeface="Times New Roman"/>
              </a:rPr>
              <a:t>methods </a:t>
            </a:r>
            <a:r>
              <a:rPr sz="2800" spc="40" dirty="0">
                <a:latin typeface="Times New Roman"/>
                <a:cs typeface="Times New Roman"/>
              </a:rPr>
              <a:t>on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-35" dirty="0">
                <a:latin typeface="Times New Roman"/>
                <a:cs typeface="Times New Roman"/>
              </a:rPr>
              <a:t>server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spc="10" dirty="0">
                <a:latin typeface="Times New Roman"/>
                <a:cs typeface="Times New Roman"/>
              </a:rPr>
              <a:t>hide </a:t>
            </a:r>
            <a:r>
              <a:rPr sz="2800" spc="35" dirty="0">
                <a:latin typeface="Times New Roman"/>
                <a:cs typeface="Times New Roman"/>
              </a:rPr>
              <a:t>the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delegate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35382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Why?	</a:t>
            </a:r>
            <a:r>
              <a:rPr sz="2800" dirty="0">
                <a:latin typeface="Times New Roman"/>
                <a:cs typeface="Times New Roman"/>
              </a:rPr>
              <a:t>Increase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encapsulation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100" dirty="0">
                <a:latin typeface="Times New Roman"/>
                <a:cs typeface="Times New Roman"/>
              </a:rPr>
              <a:t>Example: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36369" y="0"/>
            <a:ext cx="11568430" cy="8919210"/>
            <a:chOff x="1436369" y="0"/>
            <a:chExt cx="11568430" cy="8919210"/>
          </a:xfrm>
        </p:grpSpPr>
        <p:sp>
          <p:nvSpPr>
            <p:cNvPr id="9" name="object 9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4399" y="691669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09" y="0"/>
                  </a:moveTo>
                  <a:lnTo>
                    <a:pt x="803909" y="108381"/>
                  </a:lnTo>
                  <a:lnTo>
                    <a:pt x="0" y="108381"/>
                  </a:lnTo>
                  <a:lnTo>
                    <a:pt x="0" y="325119"/>
                  </a:lnTo>
                  <a:lnTo>
                    <a:pt x="803909" y="325119"/>
                  </a:lnTo>
                  <a:lnTo>
                    <a:pt x="803909" y="433501"/>
                  </a:lnTo>
                  <a:lnTo>
                    <a:pt x="975359" y="216750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94399" y="691669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4865" y="8271759"/>
              <a:ext cx="284480" cy="1905"/>
            </a:xfrm>
            <a:custGeom>
              <a:avLst/>
              <a:gdLst/>
              <a:ahLst/>
              <a:cxnLst/>
              <a:rect l="l" t="t" r="r" b="b"/>
              <a:pathLst>
                <a:path w="284479" h="1904">
                  <a:moveTo>
                    <a:pt x="-12700" y="739"/>
                  </a:moveTo>
                  <a:lnTo>
                    <a:pt x="296843" y="739"/>
                  </a:lnTo>
                </a:path>
              </a:pathLst>
            </a:custGeom>
            <a:ln w="2687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0190" y="8228139"/>
              <a:ext cx="433705" cy="88900"/>
            </a:xfrm>
            <a:custGeom>
              <a:avLst/>
              <a:gdLst/>
              <a:ahLst/>
              <a:cxnLst/>
              <a:rect l="l" t="t" r="r" b="b"/>
              <a:pathLst>
                <a:path w="433704" h="88900">
                  <a:moveTo>
                    <a:pt x="87604" y="88722"/>
                  </a:moveTo>
                  <a:lnTo>
                    <a:pt x="87147" y="1346"/>
                  </a:lnTo>
                  <a:lnTo>
                    <a:pt x="0" y="45491"/>
                  </a:lnTo>
                  <a:lnTo>
                    <a:pt x="87604" y="88722"/>
                  </a:lnTo>
                  <a:close/>
                </a:path>
                <a:path w="433704" h="88900">
                  <a:moveTo>
                    <a:pt x="433489" y="43230"/>
                  </a:moveTo>
                  <a:lnTo>
                    <a:pt x="345884" y="0"/>
                  </a:lnTo>
                  <a:lnTo>
                    <a:pt x="346341" y="87376"/>
                  </a:lnTo>
                  <a:lnTo>
                    <a:pt x="433489" y="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42719" y="762113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47"/>
                  </a:lnTo>
                  <a:lnTo>
                    <a:pt x="0" y="129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2719" y="762113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42719" y="7621130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19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90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3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	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42719" y="8388347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Arial"/>
                <a:cs typeface="Arial"/>
              </a:rPr>
              <a:t>getDepartment()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36369" y="7623809"/>
            <a:ext cx="4781550" cy="1304290"/>
            <a:chOff x="1436369" y="7623809"/>
            <a:chExt cx="4781550" cy="1304290"/>
          </a:xfrm>
        </p:grpSpPr>
        <p:sp>
          <p:nvSpPr>
            <p:cNvPr id="19" name="object 19"/>
            <p:cNvSpPr/>
            <p:nvPr/>
          </p:nvSpPr>
          <p:spPr>
            <a:xfrm>
              <a:off x="1442719" y="837973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43680" y="763015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49"/>
                  </a:lnTo>
                  <a:lnTo>
                    <a:pt x="0" y="129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43680" y="763015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043679" y="7630159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57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20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3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Department	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43679" y="8397377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Arial"/>
                <a:cs typeface="Arial"/>
              </a:rPr>
              <a:t>getManager()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37329" y="7560589"/>
            <a:ext cx="5214620" cy="1304290"/>
            <a:chOff x="4037329" y="7560589"/>
            <a:chExt cx="5214620" cy="1304290"/>
          </a:xfrm>
        </p:grpSpPr>
        <p:sp>
          <p:nvSpPr>
            <p:cNvPr id="25" name="object 25"/>
            <p:cNvSpPr/>
            <p:nvPr/>
          </p:nvSpPr>
          <p:spPr>
            <a:xfrm>
              <a:off x="4043679" y="838876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78129" y="756693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1"/>
                  </a:lnTo>
                  <a:lnTo>
                    <a:pt x="0" y="1291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78129" y="756693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78129" y="7566939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51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14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3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	</a:t>
            </a:r>
            <a:endParaRPr sz="2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78129" y="8334156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Arial"/>
                <a:cs typeface="Arial"/>
              </a:rPr>
              <a:t>getManager()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391410" y="6151740"/>
            <a:ext cx="7287895" cy="2182495"/>
            <a:chOff x="2391410" y="6151740"/>
            <a:chExt cx="7287895" cy="2182495"/>
          </a:xfrm>
        </p:grpSpPr>
        <p:sp>
          <p:nvSpPr>
            <p:cNvPr id="31" name="object 31"/>
            <p:cNvSpPr/>
            <p:nvPr/>
          </p:nvSpPr>
          <p:spPr>
            <a:xfrm>
              <a:off x="7078129" y="8325548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20274" y="8109199"/>
              <a:ext cx="284480" cy="1905"/>
            </a:xfrm>
            <a:custGeom>
              <a:avLst/>
              <a:gdLst/>
              <a:ahLst/>
              <a:cxnLst/>
              <a:rect l="l" t="t" r="r" b="b"/>
              <a:pathLst>
                <a:path w="284479" h="1904">
                  <a:moveTo>
                    <a:pt x="-12700" y="739"/>
                  </a:moveTo>
                  <a:lnTo>
                    <a:pt x="296843" y="739"/>
                  </a:lnTo>
                </a:path>
              </a:pathLst>
            </a:custGeom>
            <a:ln w="2687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45600" y="8065579"/>
              <a:ext cx="433705" cy="88900"/>
            </a:xfrm>
            <a:custGeom>
              <a:avLst/>
              <a:gdLst/>
              <a:ahLst/>
              <a:cxnLst/>
              <a:rect l="l" t="t" r="r" b="b"/>
              <a:pathLst>
                <a:path w="433704" h="88900">
                  <a:moveTo>
                    <a:pt x="87604" y="0"/>
                  </a:moveTo>
                  <a:lnTo>
                    <a:pt x="0" y="43230"/>
                  </a:lnTo>
                  <a:lnTo>
                    <a:pt x="87147" y="87376"/>
                  </a:lnTo>
                  <a:lnTo>
                    <a:pt x="87604" y="0"/>
                  </a:lnTo>
                  <a:close/>
                </a:path>
                <a:path w="433704" h="88900">
                  <a:moveTo>
                    <a:pt x="433489" y="45491"/>
                  </a:moveTo>
                  <a:lnTo>
                    <a:pt x="346341" y="1346"/>
                  </a:lnTo>
                  <a:lnTo>
                    <a:pt x="345897" y="88722"/>
                  </a:lnTo>
                  <a:lnTo>
                    <a:pt x="433489" y="45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53489" y="7025081"/>
              <a:ext cx="2540" cy="467359"/>
            </a:xfrm>
            <a:custGeom>
              <a:avLst/>
              <a:gdLst/>
              <a:ahLst/>
              <a:cxnLst/>
              <a:rect l="l" t="t" r="r" b="b"/>
              <a:pathLst>
                <a:path w="2540" h="467359">
                  <a:moveTo>
                    <a:pt x="973" y="-12699"/>
                  </a:moveTo>
                  <a:lnTo>
                    <a:pt x="973" y="479891"/>
                  </a:lnTo>
                </a:path>
              </a:pathLst>
            </a:custGeom>
            <a:ln w="2734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11693" y="7479385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368"/>
                  </a:lnTo>
                  <a:lnTo>
                    <a:pt x="44056" y="87553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05380" y="6863650"/>
              <a:ext cx="3168650" cy="0"/>
            </a:xfrm>
            <a:custGeom>
              <a:avLst/>
              <a:gdLst/>
              <a:ahLst/>
              <a:cxnLst/>
              <a:rect l="l" t="t" r="r" b="b"/>
              <a:pathLst>
                <a:path w="3168650">
                  <a:moveTo>
                    <a:pt x="0" y="0"/>
                  </a:moveTo>
                  <a:lnTo>
                    <a:pt x="446189" y="0"/>
                  </a:lnTo>
                </a:path>
                <a:path w="3168650">
                  <a:moveTo>
                    <a:pt x="2613660" y="0"/>
                  </a:moveTo>
                  <a:lnTo>
                    <a:pt x="3168230" y="0"/>
                  </a:lnTo>
                </a:path>
              </a:pathLst>
            </a:custGeom>
            <a:ln w="2765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51569" y="6158090"/>
              <a:ext cx="2167890" cy="921385"/>
            </a:xfrm>
            <a:custGeom>
              <a:avLst/>
              <a:gdLst/>
              <a:ahLst/>
              <a:cxnLst/>
              <a:rect l="l" t="t" r="r" b="b"/>
              <a:pathLst>
                <a:path w="2167890" h="921384">
                  <a:moveTo>
                    <a:pt x="0" y="0"/>
                  </a:moveTo>
                  <a:lnTo>
                    <a:pt x="2167470" y="0"/>
                  </a:lnTo>
                  <a:lnTo>
                    <a:pt x="2167470" y="921169"/>
                  </a:lnTo>
                  <a:lnTo>
                    <a:pt x="0" y="92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51569" y="6158090"/>
              <a:ext cx="2167890" cy="921385"/>
            </a:xfrm>
            <a:custGeom>
              <a:avLst/>
              <a:gdLst/>
              <a:ahLst/>
              <a:cxnLst/>
              <a:rect l="l" t="t" r="r" b="b"/>
              <a:pathLst>
                <a:path w="2167890" h="921384">
                  <a:moveTo>
                    <a:pt x="0" y="0"/>
                  </a:moveTo>
                  <a:lnTo>
                    <a:pt x="2167470" y="0"/>
                  </a:lnTo>
                  <a:lnTo>
                    <a:pt x="2167470" y="921172"/>
                  </a:lnTo>
                  <a:lnTo>
                    <a:pt x="0" y="9211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851569" y="6158090"/>
            <a:ext cx="2167890" cy="9213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Client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76385" y="6043371"/>
            <a:ext cx="6875780" cy="1577975"/>
            <a:chOff x="2376385" y="6043371"/>
            <a:chExt cx="6875780" cy="1577975"/>
          </a:xfrm>
        </p:grpSpPr>
        <p:sp>
          <p:nvSpPr>
            <p:cNvPr id="41" name="object 41"/>
            <p:cNvSpPr/>
            <p:nvPr/>
          </p:nvSpPr>
          <p:spPr>
            <a:xfrm>
              <a:off x="2418080" y="6862521"/>
              <a:ext cx="2540" cy="684530"/>
            </a:xfrm>
            <a:custGeom>
              <a:avLst/>
              <a:gdLst/>
              <a:ahLst/>
              <a:cxnLst/>
              <a:rect l="l" t="t" r="r" b="b"/>
              <a:pathLst>
                <a:path w="2539" h="684529">
                  <a:moveTo>
                    <a:pt x="1017" y="-12700"/>
                  </a:moveTo>
                  <a:lnTo>
                    <a:pt x="1017" y="696638"/>
                  </a:lnTo>
                </a:path>
              </a:pathLst>
            </a:custGeom>
            <a:ln w="2743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76385" y="7533627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30" h="87629">
                  <a:moveTo>
                    <a:pt x="87376" y="0"/>
                  </a:moveTo>
                  <a:lnTo>
                    <a:pt x="0" y="253"/>
                  </a:lnTo>
                  <a:lnTo>
                    <a:pt x="43954" y="87502"/>
                  </a:lnTo>
                  <a:lnTo>
                    <a:pt x="873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60910" y="6862521"/>
              <a:ext cx="2540" cy="684530"/>
            </a:xfrm>
            <a:custGeom>
              <a:avLst/>
              <a:gdLst/>
              <a:ahLst/>
              <a:cxnLst/>
              <a:rect l="l" t="t" r="r" b="b"/>
              <a:pathLst>
                <a:path w="2539" h="684529">
                  <a:moveTo>
                    <a:pt x="1017" y="-12700"/>
                  </a:moveTo>
                  <a:lnTo>
                    <a:pt x="1017" y="696638"/>
                  </a:lnTo>
                </a:path>
              </a:pathLst>
            </a:custGeom>
            <a:ln w="2743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19216" y="7533627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253"/>
                  </a:lnTo>
                  <a:lnTo>
                    <a:pt x="43941" y="87502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78129" y="6049721"/>
              <a:ext cx="2167890" cy="921385"/>
            </a:xfrm>
            <a:custGeom>
              <a:avLst/>
              <a:gdLst/>
              <a:ahLst/>
              <a:cxnLst/>
              <a:rect l="l" t="t" r="r" b="b"/>
              <a:pathLst>
                <a:path w="2167890" h="921384">
                  <a:moveTo>
                    <a:pt x="0" y="0"/>
                  </a:moveTo>
                  <a:lnTo>
                    <a:pt x="2167470" y="0"/>
                  </a:lnTo>
                  <a:lnTo>
                    <a:pt x="2167470" y="921169"/>
                  </a:lnTo>
                  <a:lnTo>
                    <a:pt x="0" y="92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78129" y="6049721"/>
              <a:ext cx="2167890" cy="921385"/>
            </a:xfrm>
            <a:custGeom>
              <a:avLst/>
              <a:gdLst/>
              <a:ahLst/>
              <a:cxnLst/>
              <a:rect l="l" t="t" r="r" b="b"/>
              <a:pathLst>
                <a:path w="2167890" h="921384">
                  <a:moveTo>
                    <a:pt x="0" y="0"/>
                  </a:moveTo>
                  <a:lnTo>
                    <a:pt x="2167470" y="0"/>
                  </a:lnTo>
                  <a:lnTo>
                    <a:pt x="2167470" y="921172"/>
                  </a:lnTo>
                  <a:lnTo>
                    <a:pt x="0" y="9211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078129" y="6049721"/>
            <a:ext cx="2167890" cy="9213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</a:pPr>
            <a:r>
              <a:rPr sz="2200" b="1" spc="-5" dirty="0">
                <a:latin typeface="Arial"/>
                <a:cs typeface="Arial"/>
              </a:rPr>
              <a:t>Client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672739" y="7560589"/>
            <a:ext cx="2180590" cy="1304290"/>
            <a:chOff x="9672739" y="7560589"/>
            <a:chExt cx="2180590" cy="1304290"/>
          </a:xfrm>
        </p:grpSpPr>
        <p:sp>
          <p:nvSpPr>
            <p:cNvPr id="49" name="object 49"/>
            <p:cNvSpPr/>
            <p:nvPr/>
          </p:nvSpPr>
          <p:spPr>
            <a:xfrm>
              <a:off x="9679089" y="756693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1"/>
                  </a:lnTo>
                  <a:lnTo>
                    <a:pt x="0" y="1291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79089" y="7566939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679089" y="7566939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51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14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2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Department	</a:t>
            </a:r>
            <a:endParaRPr sz="2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679089" y="8334156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latin typeface="Arial"/>
                <a:cs typeface="Arial"/>
              </a:rPr>
              <a:t>getManager()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679089" y="8325548"/>
            <a:ext cx="2167890" cy="2540"/>
          </a:xfrm>
          <a:custGeom>
            <a:avLst/>
            <a:gdLst/>
            <a:ahLst/>
            <a:cxnLst/>
            <a:rect l="l" t="t" r="r" b="b"/>
            <a:pathLst>
              <a:path w="2167890" h="2540">
                <a:moveTo>
                  <a:pt x="0" y="0"/>
                </a:moveTo>
                <a:lnTo>
                  <a:pt x="2167470" y="22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300" y="520700"/>
            <a:ext cx="84201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7631"/>
            <a:ext cx="84283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Moving </a:t>
            </a:r>
            <a:r>
              <a:rPr spc="-25" dirty="0"/>
              <a:t>features </a:t>
            </a:r>
            <a:r>
              <a:rPr spc="5" dirty="0"/>
              <a:t>between </a:t>
            </a:r>
            <a:r>
              <a:rPr spc="-40" dirty="0"/>
              <a:t>objects</a:t>
            </a:r>
            <a:r>
              <a:rPr spc="55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3530600" y="1231900"/>
            <a:ext cx="5969000" cy="48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17900" y="1068832"/>
            <a:ext cx="59772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6. </a:t>
            </a:r>
            <a:r>
              <a:rPr sz="4850" spc="-35" dirty="0">
                <a:solidFill>
                  <a:srgbClr val="6C6963"/>
                </a:solidFill>
                <a:latin typeface="Times New Roman"/>
                <a:cs typeface="Times New Roman"/>
              </a:rPr>
              <a:t>Remove </a:t>
            </a:r>
            <a:r>
              <a:rPr sz="4850" spc="20" dirty="0">
                <a:solidFill>
                  <a:srgbClr val="6C6963"/>
                </a:solidFill>
                <a:latin typeface="Times New Roman"/>
                <a:cs typeface="Times New Roman"/>
              </a:rPr>
              <a:t>Middle</a:t>
            </a:r>
            <a:r>
              <a:rPr sz="4850" spc="-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170" dirty="0">
                <a:solidFill>
                  <a:srgbClr val="6C6963"/>
                </a:solidFill>
                <a:latin typeface="Times New Roman"/>
                <a:cs typeface="Times New Roman"/>
              </a:rPr>
              <a:t>Man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327" y="2439530"/>
            <a:ext cx="11271250" cy="6904355"/>
          </a:xfrm>
          <a:custGeom>
            <a:avLst/>
            <a:gdLst/>
            <a:ahLst/>
            <a:cxnLst/>
            <a:rect l="l" t="t" r="r" b="b"/>
            <a:pathLst>
              <a:path w="11271250" h="6904355">
                <a:moveTo>
                  <a:pt x="0" y="0"/>
                </a:moveTo>
                <a:lnTo>
                  <a:pt x="11270830" y="0"/>
                </a:lnTo>
                <a:lnTo>
                  <a:pt x="11270830" y="6904266"/>
                </a:lnTo>
                <a:lnTo>
                  <a:pt x="0" y="69042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395220"/>
            <a:ext cx="94392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 marR="5080" indent="-1244600">
              <a:lnSpc>
                <a:spcPct val="116100"/>
              </a:lnSpc>
              <a:spcBef>
                <a:spcPts val="100"/>
              </a:spcBef>
              <a:tabLst>
                <a:tab pos="1227455" algn="l"/>
              </a:tabLst>
            </a:pPr>
            <a:r>
              <a:rPr sz="2800" b="1" spc="15" dirty="0">
                <a:latin typeface="Times New Roman"/>
                <a:cs typeface="Times New Roman"/>
              </a:rPr>
              <a:t>What?	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85" dirty="0">
                <a:latin typeface="Times New Roman"/>
                <a:cs typeface="Times New Roman"/>
              </a:rPr>
              <a:t>class </a:t>
            </a:r>
            <a:r>
              <a:rPr sz="2800" spc="-12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doing </a:t>
            </a:r>
            <a:r>
              <a:rPr sz="2800" spc="10" dirty="0">
                <a:latin typeface="Times New Roman"/>
                <a:cs typeface="Times New Roman"/>
              </a:rPr>
              <a:t>too </a:t>
            </a:r>
            <a:r>
              <a:rPr sz="2800" spc="15" dirty="0">
                <a:latin typeface="Times New Roman"/>
                <a:cs typeface="Times New Roman"/>
              </a:rPr>
              <a:t>much </a:t>
            </a:r>
            <a:r>
              <a:rPr sz="2800" spc="-40" dirty="0">
                <a:latin typeface="Times New Roman"/>
                <a:cs typeface="Times New Roman"/>
              </a:rPr>
              <a:t>simple </a:t>
            </a:r>
            <a:r>
              <a:rPr sz="2800" spc="-10" dirty="0">
                <a:latin typeface="Times New Roman"/>
                <a:cs typeface="Times New Roman"/>
              </a:rPr>
              <a:t>delegation, </a:t>
            </a:r>
            <a:r>
              <a:rPr sz="2800" spc="-25" dirty="0">
                <a:latin typeface="Times New Roman"/>
                <a:cs typeface="Times New Roman"/>
              </a:rPr>
              <a:t>get </a:t>
            </a:r>
            <a:r>
              <a:rPr sz="2800" spc="35" dirty="0">
                <a:latin typeface="Times New Roman"/>
                <a:cs typeface="Times New Roman"/>
              </a:rPr>
              <a:t>the  </a:t>
            </a:r>
            <a:r>
              <a:rPr sz="2800" spc="-25" dirty="0">
                <a:latin typeface="Times New Roman"/>
                <a:cs typeface="Times New Roman"/>
              </a:rPr>
              <a:t>client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spc="-55" dirty="0">
                <a:latin typeface="Times New Roman"/>
                <a:cs typeface="Times New Roman"/>
              </a:rPr>
              <a:t>call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delegate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directly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" y="3441700"/>
            <a:ext cx="922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" dirty="0">
                <a:latin typeface="Times New Roman"/>
                <a:cs typeface="Times New Roman"/>
              </a:rPr>
              <a:t>W</a:t>
            </a:r>
            <a:r>
              <a:rPr sz="2800" b="1" spc="-50" dirty="0">
                <a:latin typeface="Times New Roman"/>
                <a:cs typeface="Times New Roman"/>
              </a:rPr>
              <a:t>h</a:t>
            </a:r>
            <a:r>
              <a:rPr sz="2800" b="1" spc="85" dirty="0">
                <a:latin typeface="Times New Roman"/>
                <a:cs typeface="Times New Roman"/>
              </a:rPr>
              <a:t>y</a:t>
            </a:r>
            <a:r>
              <a:rPr sz="2800" b="1" spc="-145" dirty="0">
                <a:latin typeface="Times New Roman"/>
                <a:cs typeface="Times New Roman"/>
              </a:rPr>
              <a:t>?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3300" y="3373120"/>
            <a:ext cx="746823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>
              <a:lnSpc>
                <a:spcPct val="116100"/>
              </a:lnSpc>
              <a:spcBef>
                <a:spcPts val="100"/>
              </a:spcBef>
              <a:tabLst>
                <a:tab pos="6699250" algn="l"/>
              </a:tabLst>
            </a:pPr>
            <a:r>
              <a:rPr sz="2800" spc="-5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 </a:t>
            </a:r>
            <a:r>
              <a:rPr sz="2800" spc="55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60" dirty="0">
                <a:latin typeface="Times New Roman"/>
                <a:cs typeface="Times New Roman"/>
              </a:rPr>
              <a:t>m</a:t>
            </a:r>
            <a:r>
              <a:rPr sz="2800" spc="-80" dirty="0">
                <a:latin typeface="Times New Roman"/>
                <a:cs typeface="Times New Roman"/>
              </a:rPr>
              <a:t>o</a:t>
            </a:r>
            <a:r>
              <a:rPr sz="2800" spc="-175" dirty="0">
                <a:latin typeface="Times New Roman"/>
                <a:cs typeface="Times New Roman"/>
              </a:rPr>
              <a:t>v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oo </a:t>
            </a:r>
            <a:r>
              <a:rPr sz="2800" spc="10" dirty="0">
                <a:latin typeface="Times New Roman"/>
                <a:cs typeface="Times New Roman"/>
              </a:rPr>
              <a:t>m</a:t>
            </a:r>
            <a:r>
              <a:rPr sz="2800" spc="5" dirty="0">
                <a:latin typeface="Times New Roman"/>
                <a:cs typeface="Times New Roman"/>
              </a:rPr>
              <a:t>u</a:t>
            </a:r>
            <a:r>
              <a:rPr sz="2800" spc="-30" dirty="0">
                <a:latin typeface="Times New Roman"/>
                <a:cs typeface="Times New Roman"/>
              </a:rPr>
              <a:t>c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in</a:t>
            </a:r>
            <a:r>
              <a:rPr sz="2800" spc="20" dirty="0">
                <a:latin typeface="Times New Roman"/>
                <a:cs typeface="Times New Roman"/>
              </a:rPr>
              <a:t>di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55" dirty="0">
                <a:latin typeface="Times New Roman"/>
                <a:cs typeface="Times New Roman"/>
              </a:rPr>
              <a:t>c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ion </a:t>
            </a:r>
            <a:r>
              <a:rPr sz="2800" spc="-270" dirty="0">
                <a:latin typeface="Times New Roman"/>
                <a:cs typeface="Times New Roman"/>
              </a:rPr>
              <a:t>(</a:t>
            </a:r>
            <a:r>
              <a:rPr sz="2800" spc="6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160" dirty="0">
                <a:latin typeface="Times New Roman"/>
                <a:cs typeface="Times New Roman"/>
              </a:rPr>
              <a:t>s</a:t>
            </a:r>
            <a:r>
              <a:rPr sz="2800" spc="-35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l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2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70" dirty="0">
                <a:latin typeface="Times New Roman"/>
                <a:cs typeface="Times New Roman"/>
              </a:rPr>
              <a:t>r  </a:t>
            </a:r>
            <a:r>
              <a:rPr sz="2800" spc="-40" dirty="0">
                <a:latin typeface="Times New Roman"/>
                <a:cs typeface="Times New Roman"/>
              </a:rPr>
              <a:t>refactorings)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8700" y="4419600"/>
            <a:ext cx="1591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latin typeface="Times New Roman"/>
                <a:cs typeface="Times New Roman"/>
              </a:rPr>
              <a:t>E</a:t>
            </a:r>
            <a:r>
              <a:rPr sz="2800" b="1" spc="140" dirty="0">
                <a:latin typeface="Times New Roman"/>
                <a:cs typeface="Times New Roman"/>
              </a:rPr>
              <a:t>x</a:t>
            </a:r>
            <a:r>
              <a:rPr sz="2800" b="1" spc="220" dirty="0">
                <a:latin typeface="Times New Roman"/>
                <a:cs typeface="Times New Roman"/>
              </a:rPr>
              <a:t>am</a:t>
            </a:r>
            <a:r>
              <a:rPr sz="2800" b="1" spc="135" dirty="0">
                <a:latin typeface="Times New Roman"/>
                <a:cs typeface="Times New Roman"/>
              </a:rPr>
              <a:t>ple</a:t>
            </a:r>
            <a:r>
              <a:rPr sz="2800" b="1" spc="-150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40060" y="0"/>
            <a:ext cx="9164955" cy="6959600"/>
            <a:chOff x="3840060" y="0"/>
            <a:chExt cx="9164955" cy="6959600"/>
          </a:xfrm>
        </p:grpSpPr>
        <p:sp>
          <p:nvSpPr>
            <p:cNvPr id="12" name="object 12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46410" y="566138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58" y="0"/>
                  </a:lnTo>
                  <a:lnTo>
                    <a:pt x="2167458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46410" y="566138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46410" y="5661380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57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20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2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	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6410" y="6428597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latin typeface="Arial"/>
                <a:cs typeface="Arial"/>
              </a:rPr>
              <a:t>getManager()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40060" y="6413639"/>
            <a:ext cx="2180590" cy="2035810"/>
            <a:chOff x="3840060" y="6413639"/>
            <a:chExt cx="2180590" cy="2035810"/>
          </a:xfrm>
        </p:grpSpPr>
        <p:sp>
          <p:nvSpPr>
            <p:cNvPr id="18" name="object 18"/>
            <p:cNvSpPr/>
            <p:nvPr/>
          </p:nvSpPr>
          <p:spPr>
            <a:xfrm>
              <a:off x="3846410" y="641998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46410" y="7630159"/>
              <a:ext cx="2167890" cy="812800"/>
            </a:xfrm>
            <a:custGeom>
              <a:avLst/>
              <a:gdLst/>
              <a:ahLst/>
              <a:cxnLst/>
              <a:rect l="l" t="t" r="r" b="b"/>
              <a:pathLst>
                <a:path w="2167890" h="812800">
                  <a:moveTo>
                    <a:pt x="0" y="0"/>
                  </a:moveTo>
                  <a:lnTo>
                    <a:pt x="2167458" y="0"/>
                  </a:lnTo>
                  <a:lnTo>
                    <a:pt x="2167458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10" y="7630159"/>
              <a:ext cx="2167890" cy="812800"/>
            </a:xfrm>
            <a:custGeom>
              <a:avLst/>
              <a:gdLst/>
              <a:ahLst/>
              <a:cxnLst/>
              <a:rect l="l" t="t" r="r" b="b"/>
              <a:pathLst>
                <a:path w="2167890" h="812800">
                  <a:moveTo>
                    <a:pt x="0" y="0"/>
                  </a:moveTo>
                  <a:lnTo>
                    <a:pt x="2167470" y="0"/>
                  </a:lnTo>
                  <a:lnTo>
                    <a:pt x="2167470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46410" y="7630159"/>
            <a:ext cx="2167890" cy="812800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820"/>
              </a:spcBef>
            </a:pPr>
            <a:r>
              <a:rPr sz="2200" b="1" spc="-5" dirty="0">
                <a:latin typeface="Arial"/>
                <a:cs typeface="Arial"/>
              </a:rPr>
              <a:t>Department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02089" y="6143269"/>
            <a:ext cx="6694805" cy="2278380"/>
            <a:chOff x="3202089" y="6143269"/>
            <a:chExt cx="6694805" cy="2278380"/>
          </a:xfrm>
        </p:grpSpPr>
        <p:sp>
          <p:nvSpPr>
            <p:cNvPr id="23" name="object 23"/>
            <p:cNvSpPr/>
            <p:nvPr/>
          </p:nvSpPr>
          <p:spPr>
            <a:xfrm>
              <a:off x="4713648" y="7036535"/>
              <a:ext cx="1905" cy="501015"/>
            </a:xfrm>
            <a:custGeom>
              <a:avLst/>
              <a:gdLst/>
              <a:ahLst/>
              <a:cxnLst/>
              <a:rect l="l" t="t" r="r" b="b"/>
              <a:pathLst>
                <a:path w="1904" h="501015">
                  <a:moveTo>
                    <a:pt x="869" y="-12699"/>
                  </a:moveTo>
                  <a:lnTo>
                    <a:pt x="869" y="513588"/>
                  </a:lnTo>
                </a:path>
              </a:pathLst>
            </a:custGeom>
            <a:ln w="27139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70006" y="6961860"/>
              <a:ext cx="89535" cy="650240"/>
            </a:xfrm>
            <a:custGeom>
              <a:avLst/>
              <a:gdLst/>
              <a:ahLst/>
              <a:cxnLst/>
              <a:rect l="l" t="t" r="r" b="b"/>
              <a:pathLst>
                <a:path w="89535" h="650240">
                  <a:moveTo>
                    <a:pt x="87376" y="87223"/>
                  </a:moveTo>
                  <a:lnTo>
                    <a:pt x="43383" y="0"/>
                  </a:lnTo>
                  <a:lnTo>
                    <a:pt x="0" y="87528"/>
                  </a:lnTo>
                  <a:lnTo>
                    <a:pt x="87376" y="87223"/>
                  </a:lnTo>
                  <a:close/>
                </a:path>
                <a:path w="89535" h="650240">
                  <a:moveTo>
                    <a:pt x="89027" y="562711"/>
                  </a:moveTo>
                  <a:lnTo>
                    <a:pt x="1651" y="563016"/>
                  </a:lnTo>
                  <a:lnTo>
                    <a:pt x="45643" y="650240"/>
                  </a:lnTo>
                  <a:lnTo>
                    <a:pt x="89027" y="562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4789" y="6311620"/>
              <a:ext cx="575310" cy="0"/>
            </a:xfrm>
            <a:custGeom>
              <a:avLst/>
              <a:gdLst/>
              <a:ahLst/>
              <a:cxnLst/>
              <a:rect l="l" t="t" r="r" b="b"/>
              <a:pathLst>
                <a:path w="575310">
                  <a:moveTo>
                    <a:pt x="0" y="0"/>
                  </a:moveTo>
                  <a:lnTo>
                    <a:pt x="575000" y="0"/>
                  </a:lnTo>
                </a:path>
              </a:pathLst>
            </a:custGeom>
            <a:ln w="254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77094" y="6267932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0" y="87375"/>
                  </a:lnTo>
                  <a:lnTo>
                    <a:pt x="87375" y="43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33959" y="61496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09" y="0"/>
                  </a:moveTo>
                  <a:lnTo>
                    <a:pt x="803909" y="108369"/>
                  </a:lnTo>
                  <a:lnTo>
                    <a:pt x="0" y="108369"/>
                  </a:lnTo>
                  <a:lnTo>
                    <a:pt x="0" y="325120"/>
                  </a:lnTo>
                  <a:lnTo>
                    <a:pt x="803909" y="325120"/>
                  </a:lnTo>
                  <a:lnTo>
                    <a:pt x="803909" y="433501"/>
                  </a:lnTo>
                  <a:lnTo>
                    <a:pt x="975359" y="216750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33959" y="61496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37863" y="7774477"/>
              <a:ext cx="284480" cy="1905"/>
            </a:xfrm>
            <a:custGeom>
              <a:avLst/>
              <a:gdLst/>
              <a:ahLst/>
              <a:cxnLst/>
              <a:rect l="l" t="t" r="r" b="b"/>
              <a:pathLst>
                <a:path w="284479" h="1904">
                  <a:moveTo>
                    <a:pt x="-12700" y="739"/>
                  </a:moveTo>
                  <a:lnTo>
                    <a:pt x="296843" y="739"/>
                  </a:lnTo>
                </a:path>
              </a:pathLst>
            </a:custGeom>
            <a:ln w="2687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63189" y="7730858"/>
              <a:ext cx="433705" cy="88900"/>
            </a:xfrm>
            <a:custGeom>
              <a:avLst/>
              <a:gdLst/>
              <a:ahLst/>
              <a:cxnLst/>
              <a:rect l="l" t="t" r="r" b="b"/>
              <a:pathLst>
                <a:path w="433704" h="88900">
                  <a:moveTo>
                    <a:pt x="87604" y="88722"/>
                  </a:moveTo>
                  <a:lnTo>
                    <a:pt x="87147" y="1346"/>
                  </a:lnTo>
                  <a:lnTo>
                    <a:pt x="0" y="45491"/>
                  </a:lnTo>
                  <a:lnTo>
                    <a:pt x="87604" y="88722"/>
                  </a:lnTo>
                  <a:close/>
                </a:path>
                <a:path w="433704" h="88900">
                  <a:moveTo>
                    <a:pt x="433501" y="43230"/>
                  </a:moveTo>
                  <a:lnTo>
                    <a:pt x="345897" y="0"/>
                  </a:lnTo>
                  <a:lnTo>
                    <a:pt x="346354" y="87376"/>
                  </a:lnTo>
                  <a:lnTo>
                    <a:pt x="433501" y="4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95731" y="7123848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58" y="0"/>
                  </a:lnTo>
                  <a:lnTo>
                    <a:pt x="2167458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95731" y="7123848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295730" y="7123848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38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5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3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	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95730" y="7891078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Arial"/>
                <a:cs typeface="Arial"/>
              </a:rPr>
              <a:t>getDepartment()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289380" y="7126541"/>
            <a:ext cx="4781550" cy="1304290"/>
            <a:chOff x="7289380" y="7126541"/>
            <a:chExt cx="4781550" cy="1304290"/>
          </a:xfrm>
        </p:grpSpPr>
        <p:sp>
          <p:nvSpPr>
            <p:cNvPr id="36" name="object 36"/>
            <p:cNvSpPr/>
            <p:nvPr/>
          </p:nvSpPr>
          <p:spPr>
            <a:xfrm>
              <a:off x="7295730" y="7882471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896690" y="7132891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58" y="0"/>
                  </a:lnTo>
                  <a:lnTo>
                    <a:pt x="2167458" y="1291437"/>
                  </a:lnTo>
                  <a:lnTo>
                    <a:pt x="0" y="1291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96690" y="7132891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896691" y="7132891"/>
            <a:ext cx="2180590" cy="752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49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35"/>
              </a:spcBef>
              <a:tabLst>
                <a:tab pos="217360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3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Department	</a:t>
            </a:r>
            <a:endParaRPr sz="2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96691" y="7900108"/>
            <a:ext cx="216789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76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95"/>
              </a:spcBef>
            </a:pPr>
            <a:r>
              <a:rPr sz="1800" spc="-5" dirty="0">
                <a:latin typeface="Arial"/>
                <a:cs typeface="Arial"/>
              </a:rPr>
              <a:t>getManager()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44420" y="5979579"/>
            <a:ext cx="3826510" cy="1920875"/>
            <a:chOff x="8244420" y="5979579"/>
            <a:chExt cx="3826510" cy="1920875"/>
          </a:xfrm>
        </p:grpSpPr>
        <p:sp>
          <p:nvSpPr>
            <p:cNvPr id="42" name="object 42"/>
            <p:cNvSpPr/>
            <p:nvPr/>
          </p:nvSpPr>
          <p:spPr>
            <a:xfrm>
              <a:off x="9896690" y="789150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58390" y="6366368"/>
              <a:ext cx="3168650" cy="0"/>
            </a:xfrm>
            <a:custGeom>
              <a:avLst/>
              <a:gdLst/>
              <a:ahLst/>
              <a:cxnLst/>
              <a:rect l="l" t="t" r="r" b="b"/>
              <a:pathLst>
                <a:path w="3168650">
                  <a:moveTo>
                    <a:pt x="0" y="0"/>
                  </a:moveTo>
                  <a:lnTo>
                    <a:pt x="446189" y="0"/>
                  </a:lnTo>
                </a:path>
                <a:path w="3168650">
                  <a:moveTo>
                    <a:pt x="2613659" y="0"/>
                  </a:moveTo>
                  <a:lnTo>
                    <a:pt x="3168230" y="0"/>
                  </a:lnTo>
                </a:path>
              </a:pathLst>
            </a:custGeom>
            <a:ln w="2765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704579" y="5985929"/>
              <a:ext cx="2167890" cy="758825"/>
            </a:xfrm>
            <a:custGeom>
              <a:avLst/>
              <a:gdLst/>
              <a:ahLst/>
              <a:cxnLst/>
              <a:rect l="l" t="t" r="r" b="b"/>
              <a:pathLst>
                <a:path w="2167890" h="758825">
                  <a:moveTo>
                    <a:pt x="0" y="0"/>
                  </a:moveTo>
                  <a:lnTo>
                    <a:pt x="2167470" y="0"/>
                  </a:lnTo>
                  <a:lnTo>
                    <a:pt x="2167470" y="758621"/>
                  </a:lnTo>
                  <a:lnTo>
                    <a:pt x="0" y="758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704579" y="5985929"/>
              <a:ext cx="2167890" cy="758825"/>
            </a:xfrm>
            <a:custGeom>
              <a:avLst/>
              <a:gdLst/>
              <a:ahLst/>
              <a:cxnLst/>
              <a:rect l="l" t="t" r="r" b="b"/>
              <a:pathLst>
                <a:path w="2167890" h="758825">
                  <a:moveTo>
                    <a:pt x="0" y="0"/>
                  </a:moveTo>
                  <a:lnTo>
                    <a:pt x="2167470" y="0"/>
                  </a:lnTo>
                  <a:lnTo>
                    <a:pt x="2167470" y="758612"/>
                  </a:lnTo>
                  <a:lnTo>
                    <a:pt x="0" y="75861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704580" y="5985929"/>
            <a:ext cx="2167890" cy="75882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99720">
              <a:lnSpc>
                <a:spcPct val="100000"/>
              </a:lnSpc>
              <a:spcBef>
                <a:spcPts val="1565"/>
              </a:spcBef>
            </a:pPr>
            <a:r>
              <a:rPr sz="2200" b="1" spc="-5" dirty="0">
                <a:latin typeface="Arial"/>
                <a:cs typeface="Arial"/>
              </a:rPr>
              <a:t>Client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40977" y="5989180"/>
            <a:ext cx="10419080" cy="1134745"/>
            <a:chOff x="1040977" y="5989180"/>
            <a:chExt cx="10419080" cy="1134745"/>
          </a:xfrm>
        </p:grpSpPr>
        <p:sp>
          <p:nvSpPr>
            <p:cNvPr id="48" name="object 48"/>
            <p:cNvSpPr/>
            <p:nvPr/>
          </p:nvSpPr>
          <p:spPr>
            <a:xfrm>
              <a:off x="8271090" y="6365239"/>
              <a:ext cx="2540" cy="684530"/>
            </a:xfrm>
            <a:custGeom>
              <a:avLst/>
              <a:gdLst/>
              <a:ahLst/>
              <a:cxnLst/>
              <a:rect l="l" t="t" r="r" b="b"/>
              <a:pathLst>
                <a:path w="2540" h="684529">
                  <a:moveTo>
                    <a:pt x="1017" y="-12700"/>
                  </a:moveTo>
                  <a:lnTo>
                    <a:pt x="1017" y="696638"/>
                  </a:lnTo>
                </a:path>
              </a:pathLst>
            </a:custGeom>
            <a:ln w="2743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29396" y="7036345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266"/>
                  </a:lnTo>
                  <a:lnTo>
                    <a:pt x="43941" y="87502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413909" y="6365239"/>
              <a:ext cx="2540" cy="684530"/>
            </a:xfrm>
            <a:custGeom>
              <a:avLst/>
              <a:gdLst/>
              <a:ahLst/>
              <a:cxnLst/>
              <a:rect l="l" t="t" r="r" b="b"/>
              <a:pathLst>
                <a:path w="2540" h="684529">
                  <a:moveTo>
                    <a:pt x="1017" y="-12700"/>
                  </a:moveTo>
                  <a:lnTo>
                    <a:pt x="1017" y="696638"/>
                  </a:lnTo>
                </a:path>
              </a:pathLst>
            </a:custGeom>
            <a:ln w="2743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372227" y="7036345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266"/>
                  </a:lnTo>
                  <a:lnTo>
                    <a:pt x="43941" y="87502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7327" y="5995530"/>
              <a:ext cx="2167890" cy="695960"/>
            </a:xfrm>
            <a:custGeom>
              <a:avLst/>
              <a:gdLst/>
              <a:ahLst/>
              <a:cxnLst/>
              <a:rect l="l" t="t" r="r" b="b"/>
              <a:pathLst>
                <a:path w="2167890" h="695959">
                  <a:moveTo>
                    <a:pt x="0" y="0"/>
                  </a:moveTo>
                  <a:lnTo>
                    <a:pt x="2167462" y="0"/>
                  </a:lnTo>
                  <a:lnTo>
                    <a:pt x="2167462" y="695401"/>
                  </a:lnTo>
                  <a:lnTo>
                    <a:pt x="0" y="69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47327" y="5995530"/>
              <a:ext cx="2167890" cy="695960"/>
            </a:xfrm>
            <a:custGeom>
              <a:avLst/>
              <a:gdLst/>
              <a:ahLst/>
              <a:cxnLst/>
              <a:rect l="l" t="t" r="r" b="b"/>
              <a:pathLst>
                <a:path w="2167890" h="695959">
                  <a:moveTo>
                    <a:pt x="0" y="0"/>
                  </a:moveTo>
                  <a:lnTo>
                    <a:pt x="2167470" y="0"/>
                  </a:lnTo>
                  <a:lnTo>
                    <a:pt x="2167470" y="695396"/>
                  </a:lnTo>
                  <a:lnTo>
                    <a:pt x="0" y="6953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47327" y="5995530"/>
            <a:ext cx="2167890" cy="69596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290"/>
              </a:spcBef>
            </a:pPr>
            <a:r>
              <a:rPr sz="2200" b="1" spc="-5" dirty="0">
                <a:latin typeface="Arial"/>
                <a:cs typeface="Arial"/>
              </a:rPr>
              <a:t>Client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850900" y="850900"/>
              <a:ext cx="7315200" cy="711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69300" y="850900"/>
              <a:ext cx="3695700" cy="711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0900" y="657351"/>
            <a:ext cx="1129474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924300" algn="l"/>
              </a:tabLst>
            </a:pPr>
            <a:r>
              <a:rPr sz="5600" spc="-20" dirty="0"/>
              <a:t>Definition</a:t>
            </a:r>
            <a:r>
              <a:rPr sz="5600" spc="10" dirty="0"/>
              <a:t> </a:t>
            </a:r>
            <a:r>
              <a:rPr sz="5600" spc="-165" dirty="0"/>
              <a:t>of	</a:t>
            </a:r>
            <a:r>
              <a:rPr sz="5600" spc="-5" dirty="0"/>
              <a:t>Refactoring</a:t>
            </a:r>
            <a:r>
              <a:rPr sz="5600" spc="-65" dirty="0"/>
              <a:t> </a:t>
            </a:r>
            <a:r>
              <a:rPr sz="5600" spc="-60" dirty="0"/>
              <a:t>[Fowler2000]</a:t>
            </a:r>
            <a:endParaRPr sz="5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0100" y="3011170"/>
            <a:ext cx="11404600" cy="51549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6350" algn="just">
              <a:lnSpc>
                <a:spcPts val="4600"/>
              </a:lnSpc>
              <a:spcBef>
                <a:spcPts val="409"/>
              </a:spcBef>
            </a:pPr>
            <a:r>
              <a:rPr sz="4000" spc="60" dirty="0">
                <a:solidFill>
                  <a:srgbClr val="6C6963"/>
                </a:solidFill>
                <a:latin typeface="Times New Roman"/>
                <a:cs typeface="Times New Roman"/>
              </a:rPr>
              <a:t>[noun] </a:t>
            </a:r>
            <a:r>
              <a:rPr sz="4000" spc="70" dirty="0">
                <a:solidFill>
                  <a:srgbClr val="6C6963"/>
                </a:solidFill>
                <a:latin typeface="Times New Roman"/>
                <a:cs typeface="Times New Roman"/>
              </a:rPr>
              <a:t>“a </a:t>
            </a:r>
            <a:r>
              <a:rPr sz="4000" spc="5" dirty="0">
                <a:solidFill>
                  <a:srgbClr val="6C6963"/>
                </a:solidFill>
                <a:latin typeface="Times New Roman"/>
                <a:cs typeface="Times New Roman"/>
              </a:rPr>
              <a:t>change </a:t>
            </a:r>
            <a:r>
              <a:rPr sz="4000" spc="55" dirty="0">
                <a:solidFill>
                  <a:srgbClr val="6C6963"/>
                </a:solidFill>
                <a:latin typeface="Times New Roman"/>
                <a:cs typeface="Times New Roman"/>
              </a:rPr>
              <a:t>made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4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4000" spc="35" dirty="0">
                <a:solidFill>
                  <a:srgbClr val="6C6963"/>
                </a:solidFill>
                <a:latin typeface="Times New Roman"/>
                <a:cs typeface="Times New Roman"/>
              </a:rPr>
              <a:t>internal </a:t>
            </a:r>
            <a:r>
              <a:rPr sz="4000" spc="15" dirty="0">
                <a:solidFill>
                  <a:srgbClr val="6C6963"/>
                </a:solidFill>
                <a:latin typeface="Times New Roman"/>
                <a:cs typeface="Times New Roman"/>
              </a:rPr>
              <a:t>structure </a:t>
            </a:r>
            <a:r>
              <a:rPr sz="4000" spc="-130" dirty="0">
                <a:solidFill>
                  <a:srgbClr val="6C6963"/>
                </a:solidFill>
                <a:latin typeface="Times New Roman"/>
                <a:cs typeface="Times New Roman"/>
              </a:rPr>
              <a:t>of  </a:t>
            </a:r>
            <a:r>
              <a:rPr sz="4000" spc="-65" dirty="0">
                <a:solidFill>
                  <a:srgbClr val="6C6963"/>
                </a:solidFill>
                <a:latin typeface="Times New Roman"/>
                <a:cs typeface="Times New Roman"/>
              </a:rPr>
              <a:t>software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4000" spc="-10" dirty="0">
                <a:solidFill>
                  <a:srgbClr val="6C6963"/>
                </a:solidFill>
                <a:latin typeface="Times New Roman"/>
                <a:cs typeface="Times New Roman"/>
              </a:rPr>
              <a:t>make 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it easier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4000" spc="50" dirty="0">
                <a:solidFill>
                  <a:srgbClr val="6C6963"/>
                </a:solidFill>
                <a:latin typeface="Times New Roman"/>
                <a:cs typeface="Times New Roman"/>
              </a:rPr>
              <a:t>understand </a:t>
            </a:r>
            <a:r>
              <a:rPr sz="4000" spc="90" dirty="0">
                <a:solidFill>
                  <a:srgbClr val="6C6963"/>
                </a:solidFill>
                <a:latin typeface="Times New Roman"/>
                <a:cs typeface="Times New Roman"/>
              </a:rPr>
              <a:t>and </a:t>
            </a:r>
            <a:r>
              <a:rPr sz="4000" spc="30" dirty="0">
                <a:solidFill>
                  <a:srgbClr val="6C6963"/>
                </a:solidFill>
                <a:latin typeface="Times New Roman"/>
                <a:cs typeface="Times New Roman"/>
              </a:rPr>
              <a:t>cheaper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 </a:t>
            </a:r>
            <a:r>
              <a:rPr sz="4000" spc="-65" dirty="0">
                <a:solidFill>
                  <a:srgbClr val="6C6963"/>
                </a:solidFill>
                <a:latin typeface="Times New Roman"/>
                <a:cs typeface="Times New Roman"/>
              </a:rPr>
              <a:t>modify </a:t>
            </a:r>
            <a:r>
              <a:rPr sz="4000" spc="-5" dirty="0">
                <a:solidFill>
                  <a:srgbClr val="6C6963"/>
                </a:solidFill>
                <a:latin typeface="Times New Roman"/>
                <a:cs typeface="Times New Roman"/>
              </a:rPr>
              <a:t>without </a:t>
            </a:r>
            <a:r>
              <a:rPr sz="4000" spc="-10" dirty="0">
                <a:solidFill>
                  <a:srgbClr val="6C6963"/>
                </a:solidFill>
                <a:latin typeface="Times New Roman"/>
                <a:cs typeface="Times New Roman"/>
              </a:rPr>
              <a:t>changing </a:t>
            </a:r>
            <a:r>
              <a:rPr sz="4000" spc="-100" dirty="0">
                <a:solidFill>
                  <a:srgbClr val="6C6963"/>
                </a:solidFill>
                <a:latin typeface="Times New Roman"/>
                <a:cs typeface="Times New Roman"/>
              </a:rPr>
              <a:t>its 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observable</a:t>
            </a:r>
            <a:r>
              <a:rPr sz="4000" spc="16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spc="5" dirty="0">
                <a:solidFill>
                  <a:srgbClr val="6C6963"/>
                </a:solidFill>
                <a:latin typeface="Times New Roman"/>
                <a:cs typeface="Times New Roman"/>
              </a:rPr>
              <a:t>behaviour”</a:t>
            </a:r>
            <a:endParaRPr sz="4000">
              <a:latin typeface="Times New Roman"/>
              <a:cs typeface="Times New Roman"/>
            </a:endParaRPr>
          </a:p>
          <a:p>
            <a:pPr marL="12700" marR="78105" algn="just">
              <a:lnSpc>
                <a:spcPts val="4600"/>
              </a:lnSpc>
              <a:spcBef>
                <a:spcPts val="4000"/>
              </a:spcBef>
            </a:pPr>
            <a:r>
              <a:rPr sz="4000" spc="-5" dirty="0">
                <a:solidFill>
                  <a:srgbClr val="6C6963"/>
                </a:solidFill>
                <a:latin typeface="Times New Roman"/>
                <a:cs typeface="Times New Roman"/>
              </a:rPr>
              <a:t>[verb] </a:t>
            </a:r>
            <a:r>
              <a:rPr sz="4000" spc="30" dirty="0">
                <a:solidFill>
                  <a:srgbClr val="6C6963"/>
                </a:solidFill>
                <a:latin typeface="Times New Roman"/>
                <a:cs typeface="Times New Roman"/>
              </a:rPr>
              <a:t>“to </a:t>
            </a:r>
            <a:r>
              <a:rPr sz="4000" spc="15" dirty="0">
                <a:solidFill>
                  <a:srgbClr val="6C6963"/>
                </a:solidFill>
                <a:latin typeface="Times New Roman"/>
                <a:cs typeface="Times New Roman"/>
              </a:rPr>
              <a:t>restructure </a:t>
            </a:r>
            <a:r>
              <a:rPr sz="4000" spc="-65" dirty="0">
                <a:solidFill>
                  <a:srgbClr val="6C6963"/>
                </a:solidFill>
                <a:latin typeface="Times New Roman"/>
                <a:cs typeface="Times New Roman"/>
              </a:rPr>
              <a:t>software </a:t>
            </a:r>
            <a:r>
              <a:rPr sz="4000" spc="-105" dirty="0">
                <a:solidFill>
                  <a:srgbClr val="6C6963"/>
                </a:solidFill>
                <a:latin typeface="Times New Roman"/>
                <a:cs typeface="Times New Roman"/>
              </a:rPr>
              <a:t>by </a:t>
            </a:r>
            <a:r>
              <a:rPr sz="4000" spc="-30" dirty="0">
                <a:solidFill>
                  <a:srgbClr val="6C6963"/>
                </a:solidFill>
                <a:latin typeface="Times New Roman"/>
                <a:cs typeface="Times New Roman"/>
              </a:rPr>
              <a:t>applying </a:t>
            </a:r>
            <a:r>
              <a:rPr sz="4000" spc="90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4000" spc="-90" dirty="0">
                <a:solidFill>
                  <a:srgbClr val="6C6963"/>
                </a:solidFill>
                <a:latin typeface="Times New Roman"/>
                <a:cs typeface="Times New Roman"/>
              </a:rPr>
              <a:t>series </a:t>
            </a:r>
            <a:r>
              <a:rPr sz="4000" spc="-130" dirty="0">
                <a:solidFill>
                  <a:srgbClr val="6C6963"/>
                </a:solidFill>
                <a:latin typeface="Times New Roman"/>
                <a:cs typeface="Times New Roman"/>
              </a:rPr>
              <a:t>of  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refactorings </a:t>
            </a:r>
            <a:r>
              <a:rPr sz="4000" spc="-5" dirty="0">
                <a:solidFill>
                  <a:srgbClr val="6C6963"/>
                </a:solidFill>
                <a:latin typeface="Times New Roman"/>
                <a:cs typeface="Times New Roman"/>
              </a:rPr>
              <a:t>without </a:t>
            </a:r>
            <a:r>
              <a:rPr sz="4000" spc="-10" dirty="0">
                <a:solidFill>
                  <a:srgbClr val="6C6963"/>
                </a:solidFill>
                <a:latin typeface="Times New Roman"/>
                <a:cs typeface="Times New Roman"/>
              </a:rPr>
              <a:t>changing </a:t>
            </a:r>
            <a:r>
              <a:rPr sz="4000" spc="-100" dirty="0">
                <a:solidFill>
                  <a:srgbClr val="6C6963"/>
                </a:solidFill>
                <a:latin typeface="Times New Roman"/>
                <a:cs typeface="Times New Roman"/>
              </a:rPr>
              <a:t>its 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observable</a:t>
            </a:r>
            <a:r>
              <a:rPr sz="4000" spc="1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spc="5" dirty="0">
                <a:solidFill>
                  <a:srgbClr val="6C6963"/>
                </a:solidFill>
                <a:latin typeface="Times New Roman"/>
                <a:cs typeface="Times New Roman"/>
              </a:rPr>
              <a:t>behaviour”</a:t>
            </a:r>
            <a:endParaRPr sz="4000">
              <a:latin typeface="Times New Roman"/>
              <a:cs typeface="Times New Roman"/>
            </a:endParaRPr>
          </a:p>
          <a:p>
            <a:pPr marL="469900" marR="5080">
              <a:lnSpc>
                <a:spcPts val="4600"/>
              </a:lnSpc>
              <a:spcBef>
                <a:spcPts val="4000"/>
              </a:spcBef>
              <a:tabLst>
                <a:tab pos="2421255" algn="l"/>
                <a:tab pos="3559175" algn="l"/>
                <a:tab pos="4449445" algn="l"/>
                <a:tab pos="6335395" algn="l"/>
                <a:tab pos="7050405" algn="l"/>
                <a:tab pos="8811895" algn="l"/>
                <a:tab pos="9701530" algn="l"/>
              </a:tabLst>
            </a:pPr>
            <a:r>
              <a:rPr sz="4000" spc="5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4000" spc="-175" dirty="0">
                <a:solidFill>
                  <a:srgbClr val="6C6963"/>
                </a:solidFill>
                <a:latin typeface="Times New Roman"/>
                <a:cs typeface="Times New Roman"/>
              </a:rPr>
              <a:t>y</a:t>
            </a:r>
            <a:r>
              <a:rPr sz="4000" spc="-40" dirty="0">
                <a:solidFill>
                  <a:srgbClr val="6C6963"/>
                </a:solidFill>
                <a:latin typeface="Times New Roman"/>
                <a:cs typeface="Times New Roman"/>
              </a:rPr>
              <a:t>pic</a:t>
            </a:r>
            <a:r>
              <a:rPr sz="4000" spc="85" dirty="0">
                <a:solidFill>
                  <a:srgbClr val="6C6963"/>
                </a:solidFill>
                <a:latin typeface="Times New Roman"/>
                <a:cs typeface="Times New Roman"/>
              </a:rPr>
              <a:t>a</a:t>
            </a:r>
            <a:r>
              <a:rPr sz="4000" spc="-160" dirty="0">
                <a:solidFill>
                  <a:srgbClr val="6C6963"/>
                </a:solidFill>
                <a:latin typeface="Times New Roman"/>
                <a:cs typeface="Times New Roman"/>
              </a:rPr>
              <a:t>ll</a:t>
            </a:r>
            <a:r>
              <a:rPr sz="4000" spc="-175" dirty="0">
                <a:solidFill>
                  <a:srgbClr val="6C6963"/>
                </a:solidFill>
                <a:latin typeface="Times New Roman"/>
                <a:cs typeface="Times New Roman"/>
              </a:rPr>
              <a:t>y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-195" dirty="0">
                <a:solidFill>
                  <a:srgbClr val="6C6963"/>
                </a:solidFill>
                <a:latin typeface="Times New Roman"/>
                <a:cs typeface="Times New Roman"/>
              </a:rPr>
              <a:t>w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i</a:t>
            </a:r>
            <a:r>
              <a:rPr sz="4000" spc="-4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4000" spc="114" dirty="0">
                <a:solidFill>
                  <a:srgbClr val="6C6963"/>
                </a:solidFill>
                <a:latin typeface="Times New Roman"/>
                <a:cs typeface="Times New Roman"/>
              </a:rPr>
              <a:t>h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5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4000" spc="110" dirty="0">
                <a:solidFill>
                  <a:srgbClr val="6C6963"/>
                </a:solidFill>
                <a:latin typeface="Times New Roman"/>
                <a:cs typeface="Times New Roman"/>
              </a:rPr>
              <a:t>h</a:t>
            </a:r>
            <a:r>
              <a:rPr sz="4000" spc="-30" dirty="0">
                <a:solidFill>
                  <a:srgbClr val="6C6963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105" dirty="0">
                <a:solidFill>
                  <a:srgbClr val="6C6963"/>
                </a:solidFill>
                <a:latin typeface="Times New Roman"/>
                <a:cs typeface="Times New Roman"/>
              </a:rPr>
              <a:t>pu</a:t>
            </a:r>
            <a:r>
              <a:rPr sz="4000" spc="175" dirty="0">
                <a:solidFill>
                  <a:srgbClr val="6C6963"/>
                </a:solidFill>
                <a:latin typeface="Times New Roman"/>
                <a:cs typeface="Times New Roman"/>
              </a:rPr>
              <a:t>r</a:t>
            </a:r>
            <a:r>
              <a:rPr sz="4000" spc="-55" dirty="0">
                <a:solidFill>
                  <a:srgbClr val="6C6963"/>
                </a:solidFill>
                <a:latin typeface="Times New Roman"/>
                <a:cs typeface="Times New Roman"/>
              </a:rPr>
              <a:t>pos</a:t>
            </a:r>
            <a:r>
              <a:rPr sz="4000" spc="-30" dirty="0">
                <a:solidFill>
                  <a:srgbClr val="6C6963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-130" dirty="0">
                <a:solidFill>
                  <a:srgbClr val="6C6963"/>
                </a:solidFill>
                <a:latin typeface="Times New Roman"/>
                <a:cs typeface="Times New Roman"/>
              </a:rPr>
              <a:t>of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80" dirty="0">
                <a:solidFill>
                  <a:srgbClr val="6C6963"/>
                </a:solidFill>
                <a:latin typeface="Times New Roman"/>
                <a:cs typeface="Times New Roman"/>
              </a:rPr>
              <a:t>m</a:t>
            </a:r>
            <a:r>
              <a:rPr sz="4000" spc="85" dirty="0">
                <a:solidFill>
                  <a:srgbClr val="6C6963"/>
                </a:solidFill>
                <a:latin typeface="Times New Roman"/>
                <a:cs typeface="Times New Roman"/>
              </a:rPr>
              <a:t>a</a:t>
            </a:r>
            <a:r>
              <a:rPr sz="4000" spc="-175" dirty="0">
                <a:solidFill>
                  <a:srgbClr val="6C6963"/>
                </a:solidFill>
                <a:latin typeface="Times New Roman"/>
                <a:cs typeface="Times New Roman"/>
              </a:rPr>
              <a:t>k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in</a:t>
            </a:r>
            <a:r>
              <a:rPr sz="4000" spc="-130" dirty="0">
                <a:solidFill>
                  <a:srgbClr val="6C6963"/>
                </a:solidFill>
                <a:latin typeface="Times New Roman"/>
                <a:cs typeface="Times New Roman"/>
              </a:rPr>
              <a:t>g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5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4000" spc="110" dirty="0">
                <a:solidFill>
                  <a:srgbClr val="6C6963"/>
                </a:solidFill>
                <a:latin typeface="Times New Roman"/>
                <a:cs typeface="Times New Roman"/>
              </a:rPr>
              <a:t>h</a:t>
            </a:r>
            <a:r>
              <a:rPr sz="4000" spc="-30" dirty="0">
                <a:solidFill>
                  <a:srgbClr val="6C6963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000" spc="-229" dirty="0">
                <a:solidFill>
                  <a:srgbClr val="6C6963"/>
                </a:solidFill>
                <a:latin typeface="Times New Roman"/>
                <a:cs typeface="Times New Roman"/>
              </a:rPr>
              <a:t>s</a:t>
            </a:r>
            <a:r>
              <a:rPr sz="4000" spc="-80" dirty="0">
                <a:solidFill>
                  <a:srgbClr val="6C6963"/>
                </a:solidFill>
                <a:latin typeface="Times New Roman"/>
                <a:cs typeface="Times New Roman"/>
              </a:rPr>
              <a:t>of</a:t>
            </a:r>
            <a:r>
              <a:rPr sz="4000" spc="-6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4000" spc="-195" dirty="0">
                <a:solidFill>
                  <a:srgbClr val="6C6963"/>
                </a:solidFill>
                <a:latin typeface="Times New Roman"/>
                <a:cs typeface="Times New Roman"/>
              </a:rPr>
              <a:t>w</a:t>
            </a:r>
            <a:r>
              <a:rPr sz="4000" spc="85" dirty="0">
                <a:solidFill>
                  <a:srgbClr val="6C6963"/>
                </a:solidFill>
                <a:latin typeface="Times New Roman"/>
                <a:cs typeface="Times New Roman"/>
              </a:rPr>
              <a:t>a</a:t>
            </a:r>
            <a:r>
              <a:rPr sz="4000" spc="80" dirty="0">
                <a:solidFill>
                  <a:srgbClr val="6C6963"/>
                </a:solidFill>
                <a:latin typeface="Times New Roman"/>
                <a:cs typeface="Times New Roman"/>
              </a:rPr>
              <a:t>r</a:t>
            </a:r>
            <a:r>
              <a:rPr sz="4000" spc="-25" dirty="0">
                <a:solidFill>
                  <a:srgbClr val="6C6963"/>
                </a:solidFill>
                <a:latin typeface="Times New Roman"/>
                <a:cs typeface="Times New Roman"/>
              </a:rPr>
              <a:t>e  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easier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4000" spc="50" dirty="0">
                <a:solidFill>
                  <a:srgbClr val="6C6963"/>
                </a:solidFill>
                <a:latin typeface="Times New Roman"/>
                <a:cs typeface="Times New Roman"/>
              </a:rPr>
              <a:t>understand </a:t>
            </a:r>
            <a:r>
              <a:rPr sz="4000" spc="90" dirty="0">
                <a:solidFill>
                  <a:srgbClr val="6C6963"/>
                </a:solidFill>
                <a:latin typeface="Times New Roman"/>
                <a:cs typeface="Times New Roman"/>
              </a:rPr>
              <a:t>and</a:t>
            </a:r>
            <a:r>
              <a:rPr sz="4000" spc="-6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spc="-65" dirty="0">
                <a:solidFill>
                  <a:srgbClr val="6C6963"/>
                </a:solidFill>
                <a:latin typeface="Times New Roman"/>
                <a:cs typeface="Times New Roman"/>
              </a:rPr>
              <a:t>modify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3124200" y="762000"/>
              <a:ext cx="2730500" cy="69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29300" y="762000"/>
              <a:ext cx="4076700" cy="92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6100" y="495300"/>
            <a:ext cx="683069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-65" dirty="0"/>
              <a:t>Small</a:t>
            </a:r>
            <a:r>
              <a:rPr sz="7400" spc="-85" dirty="0"/>
              <a:t> </a:t>
            </a:r>
            <a:r>
              <a:rPr sz="7400" spc="-50" dirty="0"/>
              <a:t>refactorings</a:t>
            </a:r>
            <a:endParaRPr sz="7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0100" y="3416300"/>
            <a:ext cx="5910580" cy="131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6C6963"/>
                </a:solidFill>
                <a:latin typeface="Times New Roman"/>
                <a:cs typeface="Times New Roman"/>
              </a:rPr>
              <a:t>(de)composing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[9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6C6963"/>
                </a:solidFill>
                <a:latin typeface="Times New Roman"/>
                <a:cs typeface="Times New Roman"/>
              </a:rPr>
              <a:t>moving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between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objects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</a:t>
            </a:r>
            <a:r>
              <a:rPr sz="2400" spc="7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82" y="5186502"/>
            <a:ext cx="7100570" cy="613410"/>
          </a:xfrm>
          <a:prstGeom prst="rect">
            <a:avLst/>
          </a:prstGeom>
          <a:solidFill>
            <a:srgbClr val="E7E6C4"/>
          </a:solidFill>
        </p:spPr>
        <p:txBody>
          <a:bodyPr vert="horz" wrap="square" lIns="0" tIns="965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60"/>
              </a:spcBef>
            </a:pP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organizing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data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[16</a:t>
            </a:r>
            <a:r>
              <a:rPr sz="2400" spc="-5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100" y="6184900"/>
            <a:ext cx="6205855" cy="224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conditional </a:t>
            </a:r>
            <a:r>
              <a:rPr sz="2400" spc="-40" dirty="0">
                <a:solidFill>
                  <a:srgbClr val="6C6963"/>
                </a:solidFill>
                <a:latin typeface="Times New Roman"/>
                <a:cs typeface="Times New Roman"/>
              </a:rPr>
              <a:t>expressions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</a:t>
            </a:r>
            <a:r>
              <a:rPr sz="2400" spc="9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  <a:p>
            <a:pPr marL="12700" marR="815340">
              <a:lnSpc>
                <a:spcPct val="253500"/>
              </a:lnSpc>
            </a:pP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dealing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generalisation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[12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  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 </a:t>
            </a:r>
            <a:r>
              <a:rPr sz="2400" spc="-65" dirty="0">
                <a:solidFill>
                  <a:srgbClr val="6C6963"/>
                </a:solidFill>
                <a:latin typeface="Times New Roman"/>
                <a:cs typeface="Times New Roman"/>
              </a:rPr>
              <a:t>calls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[15</a:t>
            </a:r>
            <a:r>
              <a:rPr sz="2400" spc="7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000500" y="520700"/>
              <a:ext cx="49911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46600" y="1231900"/>
              <a:ext cx="3911600" cy="63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87800" y="357631"/>
            <a:ext cx="5030470" cy="14814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571500" marR="5080" indent="-558800">
              <a:lnSpc>
                <a:spcPts val="5600"/>
              </a:lnSpc>
              <a:spcBef>
                <a:spcPts val="505"/>
              </a:spcBef>
            </a:pPr>
            <a:r>
              <a:rPr spc="-30" dirty="0"/>
              <a:t>Small </a:t>
            </a:r>
            <a:r>
              <a:rPr spc="-25" dirty="0"/>
              <a:t>Refactorings </a:t>
            </a:r>
            <a:r>
              <a:rPr spc="-130" dirty="0"/>
              <a:t>:  </a:t>
            </a:r>
            <a:r>
              <a:rPr spc="5" dirty="0"/>
              <a:t>organizing</a:t>
            </a:r>
            <a:r>
              <a:rPr spc="-15" dirty="0"/>
              <a:t> </a:t>
            </a:r>
            <a:r>
              <a:rPr spc="100" dirty="0"/>
              <a:t>data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0100" y="2047748"/>
            <a:ext cx="5091430" cy="7233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000" indent="-622300">
              <a:lnSpc>
                <a:spcPct val="100000"/>
              </a:lnSpc>
              <a:spcBef>
                <a:spcPts val="125"/>
              </a:spcBef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15" dirty="0">
                <a:latin typeface="Times New Roman"/>
                <a:cs typeface="Times New Roman"/>
              </a:rPr>
              <a:t>Encapsulate</a:t>
            </a:r>
            <a:r>
              <a:rPr sz="3250" dirty="0">
                <a:latin typeface="Times New Roman"/>
                <a:cs typeface="Times New Roman"/>
              </a:rPr>
              <a:t> </a:t>
            </a:r>
            <a:r>
              <a:rPr sz="3250" spc="-75" dirty="0">
                <a:latin typeface="Times New Roman"/>
                <a:cs typeface="Times New Roman"/>
              </a:rPr>
              <a:t>field</a:t>
            </a:r>
            <a:endParaRPr sz="3250" dirty="0">
              <a:latin typeface="Times New Roman"/>
              <a:cs typeface="Times New Roman"/>
            </a:endParaRPr>
          </a:p>
          <a:p>
            <a:pPr marL="635000" marR="462915" indent="-622300">
              <a:lnSpc>
                <a:spcPct val="105100"/>
              </a:lnSpc>
              <a:spcBef>
                <a:spcPts val="3200"/>
              </a:spcBef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65" dirty="0">
                <a:solidFill>
                  <a:srgbClr val="909398"/>
                </a:solidFill>
                <a:latin typeface="Times New Roman"/>
                <a:cs typeface="Times New Roman"/>
              </a:rPr>
              <a:t>Replace data value with  object</a:t>
            </a: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4479"/>
              </a:buClr>
              <a:buFont typeface="Comic Sans MS"/>
              <a:buAutoNum type="arabicPeriod"/>
            </a:pPr>
            <a:endParaRPr sz="3000" dirty="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65" dirty="0">
                <a:solidFill>
                  <a:srgbClr val="909398"/>
                </a:solidFill>
                <a:latin typeface="Times New Roman"/>
                <a:cs typeface="Times New Roman"/>
              </a:rPr>
              <a:t>Change </a:t>
            </a:r>
            <a:r>
              <a:rPr sz="3250" spc="-25" dirty="0">
                <a:solidFill>
                  <a:srgbClr val="909398"/>
                </a:solidFill>
                <a:latin typeface="Times New Roman"/>
                <a:cs typeface="Times New Roman"/>
              </a:rPr>
              <a:t>value </a:t>
            </a:r>
            <a:r>
              <a:rPr sz="3250" spc="30" dirty="0">
                <a:solidFill>
                  <a:srgbClr val="909398"/>
                </a:solidFill>
                <a:latin typeface="Times New Roman"/>
                <a:cs typeface="Times New Roman"/>
              </a:rPr>
              <a:t>to</a:t>
            </a:r>
            <a:r>
              <a:rPr sz="3250" spc="-6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50" spc="-5" dirty="0">
                <a:solidFill>
                  <a:srgbClr val="909398"/>
                </a:solidFill>
                <a:latin typeface="Times New Roman"/>
                <a:cs typeface="Times New Roman"/>
              </a:rPr>
              <a:t>reference</a:t>
            </a:r>
            <a:endParaRPr sz="3250" dirty="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spcBef>
                <a:spcPts val="3400"/>
              </a:spcBef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65" dirty="0">
                <a:solidFill>
                  <a:srgbClr val="909398"/>
                </a:solidFill>
                <a:latin typeface="Times New Roman"/>
                <a:cs typeface="Times New Roman"/>
              </a:rPr>
              <a:t>Change </a:t>
            </a:r>
            <a:r>
              <a:rPr sz="3250" spc="-5" dirty="0">
                <a:solidFill>
                  <a:srgbClr val="909398"/>
                </a:solidFill>
                <a:latin typeface="Times New Roman"/>
                <a:cs typeface="Times New Roman"/>
              </a:rPr>
              <a:t>reference </a:t>
            </a:r>
            <a:r>
              <a:rPr sz="3250" spc="30" dirty="0">
                <a:solidFill>
                  <a:srgbClr val="909398"/>
                </a:solidFill>
                <a:latin typeface="Times New Roman"/>
                <a:cs typeface="Times New Roman"/>
              </a:rPr>
              <a:t>to</a:t>
            </a:r>
            <a:r>
              <a:rPr sz="3250" spc="-8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50" spc="-25" dirty="0">
                <a:solidFill>
                  <a:srgbClr val="909398"/>
                </a:solidFill>
                <a:latin typeface="Times New Roman"/>
                <a:cs typeface="Times New Roman"/>
              </a:rPr>
              <a:t>value</a:t>
            </a:r>
            <a:endParaRPr sz="3250" dirty="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spcBef>
                <a:spcPts val="3400"/>
              </a:spcBef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10" dirty="0">
                <a:solidFill>
                  <a:srgbClr val="909398"/>
                </a:solidFill>
                <a:latin typeface="Times New Roman"/>
                <a:cs typeface="Times New Roman"/>
              </a:rPr>
              <a:t>Replace </a:t>
            </a:r>
            <a:r>
              <a:rPr sz="3250" spc="50" dirty="0">
                <a:solidFill>
                  <a:srgbClr val="909398"/>
                </a:solidFill>
                <a:latin typeface="Times New Roman"/>
                <a:cs typeface="Times New Roman"/>
              </a:rPr>
              <a:t>array </a:t>
            </a:r>
            <a:r>
              <a:rPr sz="3250" spc="-15" dirty="0">
                <a:solidFill>
                  <a:srgbClr val="909398"/>
                </a:solidFill>
                <a:latin typeface="Times New Roman"/>
                <a:cs typeface="Times New Roman"/>
              </a:rPr>
              <a:t>with</a:t>
            </a:r>
            <a:r>
              <a:rPr sz="3250" spc="-8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50" dirty="0">
                <a:solidFill>
                  <a:srgbClr val="909398"/>
                </a:solidFill>
                <a:latin typeface="Times New Roman"/>
                <a:cs typeface="Times New Roman"/>
              </a:rPr>
              <a:t>object</a:t>
            </a:r>
            <a:endParaRPr sz="3250" dirty="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spcBef>
                <a:spcPts val="3500"/>
              </a:spcBef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15" dirty="0">
                <a:solidFill>
                  <a:srgbClr val="909398"/>
                </a:solidFill>
                <a:latin typeface="Times New Roman"/>
                <a:cs typeface="Times New Roman"/>
              </a:rPr>
              <a:t>Duplicate </a:t>
            </a:r>
            <a:r>
              <a:rPr sz="3250" spc="-15" dirty="0">
                <a:solidFill>
                  <a:srgbClr val="909398"/>
                </a:solidFill>
                <a:latin typeface="Times New Roman"/>
                <a:cs typeface="Times New Roman"/>
              </a:rPr>
              <a:t>observed</a:t>
            </a:r>
            <a:r>
              <a:rPr sz="3250" spc="-2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50" spc="70" dirty="0">
                <a:solidFill>
                  <a:srgbClr val="909398"/>
                </a:solidFill>
                <a:latin typeface="Times New Roman"/>
                <a:cs typeface="Times New Roman"/>
              </a:rPr>
              <a:t>data</a:t>
            </a:r>
            <a:endParaRPr sz="3250" dirty="0">
              <a:latin typeface="Times New Roman"/>
              <a:cs typeface="Times New Roman"/>
            </a:endParaRPr>
          </a:p>
          <a:p>
            <a:pPr marL="635000" marR="5080" indent="-622300">
              <a:lnSpc>
                <a:spcPct val="105100"/>
              </a:lnSpc>
              <a:spcBef>
                <a:spcPts val="3200"/>
              </a:spcBef>
              <a:buClr>
                <a:srgbClr val="004479"/>
              </a:buClr>
              <a:buFont typeface="Comic Sans MS"/>
              <a:buAutoNum type="arabicPeriod"/>
              <a:tabLst>
                <a:tab pos="634365" algn="l"/>
                <a:tab pos="635000" algn="l"/>
              </a:tabLst>
            </a:pPr>
            <a:r>
              <a:rPr sz="3250" spc="65" dirty="0">
                <a:solidFill>
                  <a:srgbClr val="909398"/>
                </a:solidFill>
                <a:latin typeface="Times New Roman"/>
                <a:cs typeface="Times New Roman"/>
              </a:rPr>
              <a:t>Change </a:t>
            </a:r>
            <a:r>
              <a:rPr sz="3250" spc="10" dirty="0">
                <a:solidFill>
                  <a:srgbClr val="909398"/>
                </a:solidFill>
                <a:latin typeface="Times New Roman"/>
                <a:cs typeface="Times New Roman"/>
              </a:rPr>
              <a:t>unidirectional  </a:t>
            </a:r>
            <a:r>
              <a:rPr sz="3250" spc="-20" dirty="0">
                <a:solidFill>
                  <a:srgbClr val="909398"/>
                </a:solidFill>
                <a:latin typeface="Times New Roman"/>
                <a:cs typeface="Times New Roman"/>
              </a:rPr>
              <a:t>association </a:t>
            </a:r>
            <a:r>
              <a:rPr sz="3250" spc="30" dirty="0">
                <a:solidFill>
                  <a:srgbClr val="909398"/>
                </a:solidFill>
                <a:latin typeface="Times New Roman"/>
                <a:cs typeface="Times New Roman"/>
              </a:rPr>
              <a:t>to</a:t>
            </a:r>
            <a:r>
              <a:rPr sz="3250" spc="-4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50" spc="5" dirty="0">
                <a:solidFill>
                  <a:srgbClr val="909398"/>
                </a:solidFill>
                <a:latin typeface="Times New Roman"/>
                <a:cs typeface="Times New Roman"/>
              </a:rPr>
              <a:t>bidirectional</a:t>
            </a:r>
            <a:endParaRPr sz="32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0500" y="1987143"/>
            <a:ext cx="5622925" cy="7251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0" marR="374650" indent="-622300">
              <a:lnSpc>
                <a:spcPct val="106800"/>
              </a:lnSpc>
              <a:spcBef>
                <a:spcPts val="90"/>
              </a:spcBef>
              <a:buClr>
                <a:srgbClr val="004479"/>
              </a:buClr>
              <a:buFont typeface="Comic Sans MS"/>
              <a:buAutoNum type="arabicPeriod" startAt="8"/>
              <a:tabLst>
                <a:tab pos="634365" algn="l"/>
                <a:tab pos="635000" algn="l"/>
              </a:tabLst>
            </a:pPr>
            <a:r>
              <a:rPr sz="3200" spc="70" dirty="0">
                <a:solidFill>
                  <a:srgbClr val="909398"/>
                </a:solidFill>
                <a:latin typeface="Times New Roman"/>
                <a:cs typeface="Times New Roman"/>
              </a:rPr>
              <a:t>Change </a:t>
            </a:r>
            <a:r>
              <a:rPr sz="3200" spc="5" dirty="0">
                <a:solidFill>
                  <a:srgbClr val="909398"/>
                </a:solidFill>
                <a:latin typeface="Times New Roman"/>
                <a:cs typeface="Times New Roman"/>
              </a:rPr>
              <a:t>bidirectional  </a:t>
            </a:r>
            <a:r>
              <a:rPr sz="3200" spc="-20" dirty="0">
                <a:solidFill>
                  <a:srgbClr val="909398"/>
                </a:solidFill>
                <a:latin typeface="Times New Roman"/>
                <a:cs typeface="Times New Roman"/>
              </a:rPr>
              <a:t>association </a:t>
            </a:r>
            <a:r>
              <a:rPr sz="3200" spc="35" dirty="0">
                <a:solidFill>
                  <a:srgbClr val="909398"/>
                </a:solidFill>
                <a:latin typeface="Times New Roman"/>
                <a:cs typeface="Times New Roman"/>
              </a:rPr>
              <a:t>to</a:t>
            </a:r>
            <a:r>
              <a:rPr sz="3200" spc="1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00" spc="15" dirty="0">
                <a:solidFill>
                  <a:srgbClr val="909398"/>
                </a:solidFill>
                <a:latin typeface="Times New Roman"/>
                <a:cs typeface="Times New Roman"/>
              </a:rPr>
              <a:t>unidirectional</a:t>
            </a:r>
            <a:endParaRPr sz="3200">
              <a:latin typeface="Times New Roman"/>
              <a:cs typeface="Times New Roman"/>
            </a:endParaRPr>
          </a:p>
          <a:p>
            <a:pPr marL="635000" marR="334645" indent="-622300">
              <a:lnSpc>
                <a:spcPct val="104200"/>
              </a:lnSpc>
              <a:spcBef>
                <a:spcPts val="3300"/>
              </a:spcBef>
              <a:buClr>
                <a:srgbClr val="004479"/>
              </a:buClr>
              <a:buFont typeface="Comic Sans MS"/>
              <a:buAutoNum type="arabicPeriod" startAt="8"/>
              <a:tabLst>
                <a:tab pos="634365" algn="l"/>
                <a:tab pos="635000" algn="l"/>
              </a:tabLst>
            </a:pPr>
            <a:r>
              <a:rPr sz="3200" spc="15" dirty="0">
                <a:solidFill>
                  <a:srgbClr val="909398"/>
                </a:solidFill>
                <a:latin typeface="Times New Roman"/>
                <a:cs typeface="Times New Roman"/>
              </a:rPr>
              <a:t>Replace </a:t>
            </a:r>
            <a:r>
              <a:rPr sz="3200" spc="-5" dirty="0">
                <a:solidFill>
                  <a:srgbClr val="909398"/>
                </a:solidFill>
                <a:latin typeface="Times New Roman"/>
                <a:cs typeface="Times New Roman"/>
              </a:rPr>
              <a:t>magic </a:t>
            </a:r>
            <a:r>
              <a:rPr sz="3200" spc="75" dirty="0">
                <a:solidFill>
                  <a:srgbClr val="909398"/>
                </a:solidFill>
                <a:latin typeface="Times New Roman"/>
                <a:cs typeface="Times New Roman"/>
              </a:rPr>
              <a:t>number</a:t>
            </a:r>
            <a:r>
              <a:rPr sz="3200" spc="-6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909398"/>
                </a:solidFill>
                <a:latin typeface="Times New Roman"/>
                <a:cs typeface="Times New Roman"/>
              </a:rPr>
              <a:t>with  </a:t>
            </a:r>
            <a:r>
              <a:rPr sz="3200" spc="-40" dirty="0">
                <a:solidFill>
                  <a:srgbClr val="909398"/>
                </a:solidFill>
                <a:latin typeface="Times New Roman"/>
                <a:cs typeface="Times New Roman"/>
              </a:rPr>
              <a:t>symbolic</a:t>
            </a:r>
            <a:r>
              <a:rPr sz="3200" spc="-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00" spc="30" dirty="0">
                <a:solidFill>
                  <a:srgbClr val="909398"/>
                </a:solidFill>
                <a:latin typeface="Times New Roman"/>
                <a:cs typeface="Times New Roman"/>
              </a:rPr>
              <a:t>constant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4479"/>
              </a:buClr>
              <a:buFont typeface="Comic Sans MS"/>
              <a:buAutoNum type="arabicPeriod" startAt="8"/>
            </a:pPr>
            <a:endParaRPr sz="300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buClr>
                <a:srgbClr val="004479"/>
              </a:buClr>
              <a:buFont typeface="Comic Sans MS"/>
              <a:buAutoNum type="arabicPeriod" startAt="8"/>
              <a:tabLst>
                <a:tab pos="635000" algn="l"/>
              </a:tabLst>
            </a:pPr>
            <a:r>
              <a:rPr sz="3200" spc="20" dirty="0">
                <a:solidFill>
                  <a:srgbClr val="909398"/>
                </a:solidFill>
                <a:latin typeface="Times New Roman"/>
                <a:cs typeface="Times New Roman"/>
              </a:rPr>
              <a:t>Encapsulate</a:t>
            </a:r>
            <a:r>
              <a:rPr sz="320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909398"/>
                </a:solidFill>
                <a:latin typeface="Times New Roman"/>
                <a:cs typeface="Times New Roman"/>
              </a:rPr>
              <a:t>collection</a:t>
            </a:r>
            <a:endParaRPr sz="320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spcBef>
                <a:spcPts val="3560"/>
              </a:spcBef>
              <a:buClr>
                <a:srgbClr val="004479"/>
              </a:buClr>
              <a:buFont typeface="Comic Sans MS"/>
              <a:buAutoNum type="arabicPeriod" startAt="8"/>
              <a:tabLst>
                <a:tab pos="635000" algn="l"/>
              </a:tabLst>
            </a:pPr>
            <a:r>
              <a:rPr sz="3200" spc="15" dirty="0">
                <a:solidFill>
                  <a:srgbClr val="909398"/>
                </a:solidFill>
                <a:latin typeface="Times New Roman"/>
                <a:cs typeface="Times New Roman"/>
              </a:rPr>
              <a:t>Replace </a:t>
            </a:r>
            <a:r>
              <a:rPr sz="3200" spc="35" dirty="0">
                <a:solidFill>
                  <a:srgbClr val="909398"/>
                </a:solidFill>
                <a:latin typeface="Times New Roman"/>
                <a:cs typeface="Times New Roman"/>
              </a:rPr>
              <a:t>record </a:t>
            </a:r>
            <a:r>
              <a:rPr sz="3200" spc="-10" dirty="0">
                <a:solidFill>
                  <a:srgbClr val="909398"/>
                </a:solidFill>
                <a:latin typeface="Times New Roman"/>
                <a:cs typeface="Times New Roman"/>
              </a:rPr>
              <a:t>with </a:t>
            </a:r>
            <a:r>
              <a:rPr sz="3200" spc="70" dirty="0">
                <a:solidFill>
                  <a:srgbClr val="909398"/>
                </a:solidFill>
                <a:latin typeface="Times New Roman"/>
                <a:cs typeface="Times New Roman"/>
              </a:rPr>
              <a:t>data</a:t>
            </a:r>
            <a:r>
              <a:rPr sz="3200" spc="-8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200" spc="-85" dirty="0">
                <a:solidFill>
                  <a:srgbClr val="909398"/>
                </a:solidFill>
                <a:latin typeface="Times New Roman"/>
                <a:cs typeface="Times New Roman"/>
              </a:rPr>
              <a:t>class</a:t>
            </a:r>
            <a:endParaRPr sz="3200">
              <a:latin typeface="Times New Roman"/>
              <a:cs typeface="Times New Roman"/>
            </a:endParaRPr>
          </a:p>
          <a:p>
            <a:pPr marL="635000" indent="-622300">
              <a:lnSpc>
                <a:spcPct val="100000"/>
              </a:lnSpc>
              <a:spcBef>
                <a:spcPts val="3460"/>
              </a:spcBef>
              <a:buClr>
                <a:srgbClr val="004479"/>
              </a:buClr>
              <a:buFont typeface="Comic Sans MS"/>
              <a:buAutoNum type="arabicPeriod" startAt="8"/>
              <a:tabLst>
                <a:tab pos="635000" algn="l"/>
              </a:tabLst>
            </a:pPr>
            <a:r>
              <a:rPr sz="3200" spc="15" dirty="0">
                <a:latin typeface="Times New Roman"/>
                <a:cs typeface="Times New Roman"/>
              </a:rPr>
              <a:t>Replace </a:t>
            </a:r>
            <a:r>
              <a:rPr sz="3200" spc="-50" dirty="0">
                <a:latin typeface="Times New Roman"/>
                <a:cs typeface="Times New Roman"/>
              </a:rPr>
              <a:t>subclass </a:t>
            </a:r>
            <a:r>
              <a:rPr sz="3200" spc="-10" dirty="0">
                <a:latin typeface="Times New Roman"/>
                <a:cs typeface="Times New Roman"/>
              </a:rPr>
              <a:t>with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fields</a:t>
            </a:r>
            <a:endParaRPr sz="3200">
              <a:latin typeface="Times New Roman"/>
              <a:cs typeface="Times New Roman"/>
            </a:endParaRPr>
          </a:p>
          <a:p>
            <a:pPr marL="1308100" marR="360680" indent="-1295400" algn="just">
              <a:lnSpc>
                <a:spcPct val="105500"/>
              </a:lnSpc>
              <a:spcBef>
                <a:spcPts val="3250"/>
              </a:spcBef>
            </a:pPr>
            <a:r>
              <a:rPr sz="4800" spc="22" baseline="-3472" dirty="0">
                <a:solidFill>
                  <a:srgbClr val="004479"/>
                </a:solidFill>
                <a:latin typeface="Comic Sans MS"/>
                <a:cs typeface="Comic Sans MS"/>
              </a:rPr>
              <a:t>13-16. </a:t>
            </a:r>
            <a:r>
              <a:rPr sz="3200" spc="15" dirty="0">
                <a:latin typeface="Times New Roman"/>
                <a:cs typeface="Times New Roman"/>
              </a:rPr>
              <a:t>Replace </a:t>
            </a:r>
            <a:r>
              <a:rPr sz="3200" dirty="0">
                <a:latin typeface="Times New Roman"/>
                <a:cs typeface="Times New Roman"/>
              </a:rPr>
              <a:t>type </a:t>
            </a:r>
            <a:r>
              <a:rPr sz="3200" spc="10" dirty="0">
                <a:latin typeface="Times New Roman"/>
                <a:cs typeface="Times New Roman"/>
              </a:rPr>
              <a:t>code </a:t>
            </a:r>
            <a:r>
              <a:rPr sz="3200" spc="-10" dirty="0">
                <a:latin typeface="Times New Roman"/>
                <a:cs typeface="Times New Roman"/>
              </a:rPr>
              <a:t>with  </a:t>
            </a:r>
            <a:r>
              <a:rPr sz="3200" spc="-85" dirty="0">
                <a:latin typeface="Times New Roman"/>
                <a:cs typeface="Times New Roman"/>
              </a:rPr>
              <a:t>class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795" dirty="0">
                <a:latin typeface="Times New Roman"/>
                <a:cs typeface="Times New Roman"/>
              </a:rPr>
              <a:t>/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subclass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795" dirty="0">
                <a:latin typeface="Times New Roman"/>
                <a:cs typeface="Times New Roman"/>
              </a:rPr>
              <a:t>/</a:t>
            </a:r>
            <a:r>
              <a:rPr sz="3200" spc="-5" dirty="0">
                <a:latin typeface="Times New Roman"/>
                <a:cs typeface="Times New Roman"/>
              </a:rPr>
              <a:t> state </a:t>
            </a:r>
            <a:r>
              <a:rPr sz="3200" spc="795" dirty="0">
                <a:latin typeface="Times New Roman"/>
                <a:cs typeface="Times New Roman"/>
              </a:rPr>
              <a:t>/  </a:t>
            </a:r>
            <a:r>
              <a:rPr sz="3200" spc="-10" dirty="0">
                <a:latin typeface="Times New Roman"/>
                <a:cs typeface="Times New Roman"/>
              </a:rPr>
              <a:t>strategy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9100" y="520700"/>
            <a:ext cx="4521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400" y="357631"/>
            <a:ext cx="456184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Organizing </a:t>
            </a:r>
            <a:r>
              <a:rPr spc="125" dirty="0"/>
              <a:t>Data</a:t>
            </a:r>
            <a:r>
              <a:rPr spc="-120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4038600" y="1231900"/>
            <a:ext cx="50038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5100" y="1068832"/>
            <a:ext cx="505333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1. </a:t>
            </a:r>
            <a:r>
              <a:rPr sz="4850" spc="20" dirty="0">
                <a:solidFill>
                  <a:srgbClr val="6C6963"/>
                </a:solidFill>
                <a:latin typeface="Times New Roman"/>
                <a:cs typeface="Times New Roman"/>
              </a:rPr>
              <a:t>Encapsulate</a:t>
            </a:r>
            <a:r>
              <a:rPr sz="4850" spc="-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45" dirty="0">
                <a:solidFill>
                  <a:srgbClr val="6C6963"/>
                </a:solidFill>
                <a:latin typeface="Times New Roman"/>
                <a:cs typeface="Times New Roman"/>
              </a:rPr>
              <a:t>Field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9100" y="6540500"/>
            <a:ext cx="5222875" cy="16306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010285">
              <a:lnSpc>
                <a:spcPts val="2500"/>
              </a:lnSpc>
              <a:spcBef>
                <a:spcPts val="300"/>
              </a:spcBef>
            </a:pPr>
            <a:r>
              <a:rPr sz="2200" spc="-5" dirty="0">
                <a:latin typeface="Courier New"/>
                <a:cs typeface="Courier New"/>
              </a:rPr>
              <a:t>private String </a:t>
            </a:r>
            <a:r>
              <a:rPr sz="2200" b="1" dirty="0">
                <a:latin typeface="Courier New"/>
                <a:cs typeface="Courier New"/>
              </a:rPr>
              <a:t>name</a:t>
            </a:r>
            <a:r>
              <a:rPr sz="2200" dirty="0">
                <a:latin typeface="Courier New"/>
                <a:cs typeface="Courier New"/>
              </a:rPr>
              <a:t>;  </a:t>
            </a: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public String </a:t>
            </a:r>
            <a:r>
              <a:rPr sz="2200" b="1" spc="-5" dirty="0">
                <a:solidFill>
                  <a:srgbClr val="FF2600"/>
                </a:solidFill>
                <a:latin typeface="Courier New"/>
                <a:cs typeface="Courier New"/>
              </a:rPr>
              <a:t>getName</a:t>
            </a: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()</a:t>
            </a:r>
            <a:r>
              <a:rPr sz="2200" spc="-5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2600"/>
                </a:solidFill>
                <a:latin typeface="Courier New"/>
                <a:cs typeface="Courier New"/>
              </a:rPr>
              <a:t>{</a:t>
            </a:r>
            <a:endParaRPr sz="2200" dirty="0">
              <a:latin typeface="Courier New"/>
              <a:cs typeface="Courier New"/>
            </a:endParaRPr>
          </a:p>
          <a:p>
            <a:pPr marL="347980">
              <a:lnSpc>
                <a:spcPts val="2370"/>
              </a:lnSpc>
            </a:pP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return this.name;</a:t>
            </a:r>
            <a:r>
              <a:rPr sz="2200" spc="-2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2200" dirty="0">
              <a:latin typeface="Courier New"/>
              <a:cs typeface="Courier New"/>
            </a:endParaRPr>
          </a:p>
          <a:p>
            <a:pPr marL="347980" marR="5080" indent="-335915">
              <a:lnSpc>
                <a:spcPts val="2500"/>
              </a:lnSpc>
              <a:spcBef>
                <a:spcPts val="130"/>
              </a:spcBef>
            </a:pP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public void </a:t>
            </a:r>
            <a:r>
              <a:rPr sz="2200" b="1" spc="-5" dirty="0">
                <a:solidFill>
                  <a:srgbClr val="FF2600"/>
                </a:solidFill>
                <a:latin typeface="Courier New"/>
                <a:cs typeface="Courier New"/>
              </a:rPr>
              <a:t>setName</a:t>
            </a: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(String s) </a:t>
            </a:r>
            <a:r>
              <a:rPr sz="2200" dirty="0">
                <a:solidFill>
                  <a:srgbClr val="FF2600"/>
                </a:solidFill>
                <a:latin typeface="Courier New"/>
                <a:cs typeface="Courier New"/>
              </a:rPr>
              <a:t>{  </a:t>
            </a: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this.name </a:t>
            </a:r>
            <a:r>
              <a:rPr sz="2200" dirty="0">
                <a:solidFill>
                  <a:srgbClr val="FF2600"/>
                </a:solidFill>
                <a:latin typeface="Courier New"/>
                <a:cs typeface="Courier New"/>
              </a:rPr>
              <a:t>= </a:t>
            </a:r>
            <a:r>
              <a:rPr sz="2200" spc="-5" dirty="0">
                <a:solidFill>
                  <a:srgbClr val="FF2600"/>
                </a:solidFill>
                <a:latin typeface="Courier New"/>
                <a:cs typeface="Courier New"/>
              </a:rPr>
              <a:t>s;</a:t>
            </a:r>
            <a:r>
              <a:rPr sz="2200" spc="-3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FF2600"/>
                </a:solidFill>
                <a:latin typeface="Courier New"/>
                <a:cs typeface="Courier New"/>
              </a:rPr>
              <a:t>}</a:t>
            </a:r>
            <a:endParaRPr sz="2200" dirty="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58320" y="7185241"/>
            <a:ext cx="988060" cy="446405"/>
            <a:chOff x="5158320" y="7185241"/>
            <a:chExt cx="988060" cy="446405"/>
          </a:xfrm>
        </p:grpSpPr>
        <p:sp>
          <p:nvSpPr>
            <p:cNvPr id="8" name="object 8"/>
            <p:cNvSpPr/>
            <p:nvPr/>
          </p:nvSpPr>
          <p:spPr>
            <a:xfrm>
              <a:off x="5164670" y="7191591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489"/>
                  </a:lnTo>
                  <a:lnTo>
                    <a:pt x="975360" y="216738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64670" y="7191591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04900" y="7188200"/>
            <a:ext cx="3211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ourier New"/>
                <a:cs typeface="Courier New"/>
              </a:rPr>
              <a:t>public String</a:t>
            </a:r>
            <a:r>
              <a:rPr sz="2200" spc="-8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name</a:t>
            </a:r>
            <a:r>
              <a:rPr sz="2200" dirty="0"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60637" y="0"/>
            <a:ext cx="12144375" cy="8559165"/>
            <a:chOff x="860637" y="0"/>
            <a:chExt cx="12144375" cy="8559165"/>
          </a:xfrm>
        </p:grpSpPr>
        <p:sp>
          <p:nvSpPr>
            <p:cNvPr id="12" name="object 12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6987" y="2696629"/>
              <a:ext cx="11271250" cy="5856605"/>
            </a:xfrm>
            <a:custGeom>
              <a:avLst/>
              <a:gdLst/>
              <a:ahLst/>
              <a:cxnLst/>
              <a:rect l="l" t="t" r="r" b="b"/>
              <a:pathLst>
                <a:path w="11271250" h="5856605">
                  <a:moveTo>
                    <a:pt x="0" y="0"/>
                  </a:moveTo>
                  <a:lnTo>
                    <a:pt x="11270830" y="0"/>
                  </a:lnTo>
                  <a:lnTo>
                    <a:pt x="11270830" y="5856173"/>
                  </a:lnTo>
                  <a:lnTo>
                    <a:pt x="0" y="585617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7900" y="2730500"/>
            <a:ext cx="9952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4600" algn="l"/>
              </a:tabLst>
            </a:pPr>
            <a:r>
              <a:rPr sz="2800" b="1" spc="-55" dirty="0">
                <a:latin typeface="Arial"/>
                <a:cs typeface="Arial"/>
              </a:rPr>
              <a:t>What?	</a:t>
            </a:r>
            <a:r>
              <a:rPr sz="2800" spc="75" dirty="0">
                <a:latin typeface="Times New Roman"/>
                <a:cs typeface="Times New Roman"/>
              </a:rPr>
              <a:t>There </a:t>
            </a:r>
            <a:r>
              <a:rPr sz="2800" spc="-120" dirty="0">
                <a:latin typeface="Times New Roman"/>
                <a:cs typeface="Times New Roman"/>
              </a:rPr>
              <a:t>is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15" dirty="0">
                <a:latin typeface="Times New Roman"/>
                <a:cs typeface="Times New Roman"/>
              </a:rPr>
              <a:t>public </a:t>
            </a:r>
            <a:r>
              <a:rPr sz="2800" spc="-60" dirty="0">
                <a:latin typeface="Times New Roman"/>
                <a:cs typeface="Times New Roman"/>
              </a:rPr>
              <a:t>field. </a:t>
            </a:r>
            <a:r>
              <a:rPr sz="2800" spc="5" dirty="0">
                <a:latin typeface="Times New Roman"/>
                <a:cs typeface="Times New Roman"/>
              </a:rPr>
              <a:t>Make </a:t>
            </a:r>
            <a:r>
              <a:rPr sz="2800" spc="-20" dirty="0">
                <a:latin typeface="Times New Roman"/>
                <a:cs typeface="Times New Roman"/>
              </a:rPr>
              <a:t>it </a:t>
            </a:r>
            <a:r>
              <a:rPr sz="2800" spc="-5" dirty="0">
                <a:latin typeface="Times New Roman"/>
                <a:cs typeface="Times New Roman"/>
              </a:rPr>
              <a:t>private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25" dirty="0">
                <a:latin typeface="Times New Roman"/>
                <a:cs typeface="Times New Roman"/>
              </a:rPr>
              <a:t>provide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accessors.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977900" y="3543300"/>
            <a:ext cx="939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0" dirty="0">
                <a:latin typeface="Arial"/>
                <a:cs typeface="Arial"/>
              </a:rPr>
              <a:t>W</a:t>
            </a:r>
            <a:r>
              <a:rPr sz="2800" b="1" spc="-45" dirty="0">
                <a:latin typeface="Arial"/>
                <a:cs typeface="Arial"/>
              </a:rPr>
              <a:t>hy</a:t>
            </a:r>
            <a:r>
              <a:rPr sz="2800" b="1" spc="-370" dirty="0"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22500" y="3543300"/>
            <a:ext cx="9597390" cy="20777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109855" indent="24765">
              <a:lnSpc>
                <a:spcPts val="3200"/>
              </a:lnSpc>
              <a:spcBef>
                <a:spcPts val="340"/>
              </a:spcBef>
            </a:pPr>
            <a:r>
              <a:rPr sz="2800" spc="-5" dirty="0">
                <a:latin typeface="Times New Roman"/>
                <a:cs typeface="Times New Roman"/>
              </a:rPr>
              <a:t>Encapsulating </a:t>
            </a:r>
            <a:r>
              <a:rPr sz="2800" spc="-15" dirty="0">
                <a:latin typeface="Times New Roman"/>
                <a:cs typeface="Times New Roman"/>
              </a:rPr>
              <a:t>state </a:t>
            </a:r>
            <a:r>
              <a:rPr sz="2800" spc="-30" dirty="0">
                <a:latin typeface="Times New Roman"/>
                <a:cs typeface="Times New Roman"/>
              </a:rPr>
              <a:t>increases modularity,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45" dirty="0">
                <a:latin typeface="Times New Roman"/>
                <a:cs typeface="Times New Roman"/>
              </a:rPr>
              <a:t>facilitates </a:t>
            </a:r>
            <a:r>
              <a:rPr sz="2800" spc="-5" dirty="0">
                <a:latin typeface="Times New Roman"/>
                <a:cs typeface="Times New Roman"/>
              </a:rPr>
              <a:t>code </a:t>
            </a:r>
            <a:r>
              <a:rPr sz="2800" spc="-15" dirty="0">
                <a:latin typeface="Times New Roman"/>
                <a:cs typeface="Times New Roman"/>
              </a:rPr>
              <a:t>reuse  </a:t>
            </a:r>
            <a:r>
              <a:rPr sz="2800" spc="70" dirty="0">
                <a:latin typeface="Times New Roman"/>
                <a:cs typeface="Times New Roman"/>
              </a:rPr>
              <a:t>and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maintenance.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3200"/>
              </a:lnSpc>
              <a:tabLst>
                <a:tab pos="2656840" algn="l"/>
                <a:tab pos="8597900" algn="l"/>
              </a:tabLst>
            </a:pPr>
            <a:r>
              <a:rPr sz="2800" spc="10" dirty="0">
                <a:latin typeface="Times New Roman"/>
                <a:cs typeface="Times New Roman"/>
              </a:rPr>
              <a:t>W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85" dirty="0">
                <a:latin typeface="Times New Roman"/>
                <a:cs typeface="Times New Roman"/>
              </a:rPr>
              <a:t>n 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85" dirty="0">
                <a:latin typeface="Times New Roman"/>
                <a:cs typeface="Times New Roman"/>
              </a:rPr>
              <a:t>h</a:t>
            </a:r>
            <a:r>
              <a:rPr sz="2800" spc="-20" dirty="0">
                <a:latin typeface="Times New Roman"/>
                <a:cs typeface="Times New Roman"/>
              </a:rPr>
              <a:t>e </a:t>
            </a:r>
            <a:r>
              <a:rPr sz="2800" spc="-160" dirty="0">
                <a:latin typeface="Times New Roman"/>
                <a:cs typeface="Times New Roman"/>
              </a:rPr>
              <a:t>s</a:t>
            </a:r>
            <a:r>
              <a:rPr sz="2800" spc="35" dirty="0">
                <a:latin typeface="Times New Roman"/>
                <a:cs typeface="Times New Roman"/>
              </a:rPr>
              <a:t>tat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60" dirty="0">
                <a:latin typeface="Times New Roman"/>
                <a:cs typeface="Times New Roman"/>
              </a:rPr>
              <a:t>a</a:t>
            </a:r>
            <a:r>
              <a:rPr sz="2800" spc="8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obj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55" dirty="0">
                <a:latin typeface="Times New Roman"/>
                <a:cs typeface="Times New Roman"/>
              </a:rPr>
              <a:t>c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r</a:t>
            </a:r>
            <a:r>
              <a:rPr sz="2800" spc="5" dirty="0">
                <a:latin typeface="Times New Roman"/>
                <a:cs typeface="Times New Roman"/>
              </a:rPr>
              <a:t>e</a:t>
            </a:r>
            <a:r>
              <a:rPr sz="2800" spc="85" dirty="0">
                <a:latin typeface="Times New Roman"/>
                <a:cs typeface="Times New Roman"/>
              </a:rPr>
              <a:t>p</a:t>
            </a:r>
            <a:r>
              <a:rPr sz="2800" spc="25" dirty="0">
                <a:latin typeface="Times New Roman"/>
                <a:cs typeface="Times New Roman"/>
              </a:rPr>
              <a:t>r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160" dirty="0">
                <a:latin typeface="Times New Roman"/>
                <a:cs typeface="Times New Roman"/>
              </a:rPr>
              <a:t>s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85" dirty="0">
                <a:latin typeface="Times New Roman"/>
                <a:cs typeface="Times New Roman"/>
              </a:rPr>
              <a:t>n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5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c</a:t>
            </a:r>
            <a:r>
              <a:rPr sz="2800" spc="-7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l</a:t>
            </a:r>
            <a:r>
              <a:rPr sz="2800" spc="-114" dirty="0">
                <a:latin typeface="Times New Roman"/>
                <a:cs typeface="Times New Roman"/>
              </a:rPr>
              <a:t>l</a:t>
            </a:r>
            <a:r>
              <a:rPr sz="2800" spc="-20" dirty="0">
                <a:latin typeface="Times New Roman"/>
                <a:cs typeface="Times New Roman"/>
              </a:rPr>
              <a:t>e</a:t>
            </a:r>
            <a:r>
              <a:rPr sz="2800" spc="-55" dirty="0">
                <a:latin typeface="Times New Roman"/>
                <a:cs typeface="Times New Roman"/>
              </a:rPr>
              <a:t>c</a:t>
            </a:r>
            <a:r>
              <a:rPr sz="2800" spc="3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ion </a:t>
            </a:r>
            <a:r>
              <a:rPr sz="2800" spc="-90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85" dirty="0">
                <a:latin typeface="Times New Roman"/>
                <a:cs typeface="Times New Roman"/>
              </a:rPr>
              <a:t>p</a:t>
            </a:r>
            <a:r>
              <a:rPr sz="2800" spc="50" dirty="0">
                <a:latin typeface="Times New Roman"/>
                <a:cs typeface="Times New Roman"/>
              </a:rPr>
              <a:t>r</a:t>
            </a:r>
            <a:r>
              <a:rPr sz="2800" spc="-70" dirty="0">
                <a:latin typeface="Times New Roman"/>
                <a:cs typeface="Times New Roman"/>
              </a:rPr>
              <a:t>i</a:t>
            </a:r>
            <a:r>
              <a:rPr sz="2800" spc="-155" dirty="0">
                <a:latin typeface="Times New Roman"/>
                <a:cs typeface="Times New Roman"/>
              </a:rPr>
              <a:t>v</a:t>
            </a:r>
            <a:r>
              <a:rPr sz="2800" spc="35" dirty="0">
                <a:latin typeface="Times New Roman"/>
                <a:cs typeface="Times New Roman"/>
              </a:rPr>
              <a:t>at</a:t>
            </a:r>
            <a:r>
              <a:rPr sz="2800" spc="-15" dirty="0">
                <a:latin typeface="Times New Roman"/>
                <a:cs typeface="Times New Roman"/>
              </a:rPr>
              <a:t>e  </a:t>
            </a:r>
            <a:r>
              <a:rPr sz="2800" spc="-35" dirty="0">
                <a:latin typeface="Times New Roman"/>
                <a:cs typeface="Times New Roman"/>
              </a:rPr>
              <a:t>variables,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25" dirty="0">
                <a:latin typeface="Times New Roman"/>
                <a:cs typeface="Times New Roman"/>
              </a:rPr>
              <a:t>internal </a:t>
            </a:r>
            <a:r>
              <a:rPr sz="2800" spc="10" dirty="0">
                <a:latin typeface="Times New Roman"/>
                <a:cs typeface="Times New Roman"/>
              </a:rPr>
              <a:t>representation </a:t>
            </a:r>
            <a:r>
              <a:rPr sz="2800" spc="30" dirty="0">
                <a:latin typeface="Times New Roman"/>
                <a:cs typeface="Times New Roman"/>
              </a:rPr>
              <a:t>can </a:t>
            </a:r>
            <a:r>
              <a:rPr sz="2800" spc="20" dirty="0">
                <a:latin typeface="Times New Roman"/>
                <a:cs typeface="Times New Roman"/>
              </a:rPr>
              <a:t>be </a:t>
            </a:r>
            <a:r>
              <a:rPr sz="2800" spc="15" dirty="0">
                <a:latin typeface="Times New Roman"/>
                <a:cs typeface="Times New Roman"/>
              </a:rPr>
              <a:t>changed </a:t>
            </a:r>
            <a:r>
              <a:rPr sz="2800" dirty="0">
                <a:latin typeface="Times New Roman"/>
                <a:cs typeface="Times New Roman"/>
              </a:rPr>
              <a:t>without  </a:t>
            </a:r>
            <a:r>
              <a:rPr sz="2800" spc="-40" dirty="0">
                <a:latin typeface="Times New Roman"/>
                <a:cs typeface="Times New Roman"/>
              </a:rPr>
              <a:t>modifying </a:t>
            </a:r>
            <a:r>
              <a:rPr sz="2800" spc="35" dirty="0">
                <a:latin typeface="Times New Roman"/>
                <a:cs typeface="Times New Roman"/>
              </a:rPr>
              <a:t>the </a:t>
            </a:r>
            <a:r>
              <a:rPr sz="2800" spc="10" dirty="0">
                <a:latin typeface="Times New Roman"/>
                <a:cs typeface="Times New Roman"/>
              </a:rPr>
              <a:t>external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interface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7900" y="5981700"/>
            <a:ext cx="1626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E</a:t>
            </a:r>
            <a:r>
              <a:rPr sz="2800" b="1" spc="-70" dirty="0">
                <a:latin typeface="Arial"/>
                <a:cs typeface="Arial"/>
              </a:rPr>
              <a:t>x</a:t>
            </a:r>
            <a:r>
              <a:rPr sz="2800" b="1" spc="15" dirty="0">
                <a:latin typeface="Arial"/>
                <a:cs typeface="Arial"/>
              </a:rPr>
              <a:t>a</a:t>
            </a:r>
            <a:r>
              <a:rPr sz="2800" b="1" spc="190" dirty="0">
                <a:latin typeface="Arial"/>
                <a:cs typeface="Arial"/>
              </a:rPr>
              <a:t>m</a:t>
            </a:r>
            <a:r>
              <a:rPr sz="2800" b="1" spc="5" dirty="0">
                <a:latin typeface="Arial"/>
                <a:cs typeface="Arial"/>
              </a:rPr>
              <a:t>p</a:t>
            </a:r>
            <a:r>
              <a:rPr sz="2800" b="1" spc="95" dirty="0">
                <a:latin typeface="Arial"/>
                <a:cs typeface="Arial"/>
              </a:rPr>
              <a:t>l</a:t>
            </a:r>
            <a:r>
              <a:rPr sz="2800" b="1" spc="-50" dirty="0">
                <a:latin typeface="Arial"/>
                <a:cs typeface="Arial"/>
              </a:rPr>
              <a:t>e: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9100" y="520700"/>
            <a:ext cx="4521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400" y="357631"/>
            <a:ext cx="456184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Organizing </a:t>
            </a:r>
            <a:r>
              <a:rPr spc="125" dirty="0"/>
              <a:t>Data</a:t>
            </a:r>
            <a:r>
              <a:rPr spc="-120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2540000" y="1231900"/>
            <a:ext cx="79883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76500" y="1068832"/>
            <a:ext cx="805434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12. </a:t>
            </a:r>
            <a:r>
              <a:rPr sz="4850" spc="15" dirty="0">
                <a:solidFill>
                  <a:srgbClr val="6C6963"/>
                </a:solidFill>
                <a:latin typeface="Times New Roman"/>
                <a:cs typeface="Times New Roman"/>
              </a:rPr>
              <a:t>Replace </a:t>
            </a:r>
            <a:r>
              <a:rPr sz="4850" spc="-60" dirty="0">
                <a:solidFill>
                  <a:srgbClr val="6C6963"/>
                </a:solidFill>
                <a:latin typeface="Times New Roman"/>
                <a:cs typeface="Times New Roman"/>
              </a:rPr>
              <a:t>Subclass </a:t>
            </a:r>
            <a:r>
              <a:rPr sz="4850" spc="-25" dirty="0">
                <a:solidFill>
                  <a:srgbClr val="6C6963"/>
                </a:solidFill>
                <a:latin typeface="Times New Roman"/>
                <a:cs typeface="Times New Roman"/>
              </a:rPr>
              <a:t>with</a:t>
            </a:r>
            <a:r>
              <a:rPr sz="4850" spc="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80" dirty="0">
                <a:solidFill>
                  <a:srgbClr val="6C6963"/>
                </a:solidFill>
                <a:latin typeface="Times New Roman"/>
                <a:cs typeface="Times New Roman"/>
              </a:rPr>
              <a:t>Fields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2141" y="2851150"/>
            <a:ext cx="11181080" cy="5549900"/>
          </a:xfrm>
          <a:custGeom>
            <a:avLst/>
            <a:gdLst/>
            <a:ahLst/>
            <a:cxnLst/>
            <a:rect l="l" t="t" r="r" b="b"/>
            <a:pathLst>
              <a:path w="11181080" h="5549900">
                <a:moveTo>
                  <a:pt x="0" y="0"/>
                </a:moveTo>
                <a:lnTo>
                  <a:pt x="11180521" y="0"/>
                </a:lnTo>
                <a:lnTo>
                  <a:pt x="11180521" y="5549900"/>
                </a:lnTo>
                <a:lnTo>
                  <a:pt x="0" y="5549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8700" y="2882900"/>
            <a:ext cx="10246360" cy="240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-55" dirty="0">
                <a:latin typeface="Times New Roman"/>
                <a:cs typeface="Times New Roman"/>
              </a:rPr>
              <a:t>Subclasses </a:t>
            </a:r>
            <a:r>
              <a:rPr sz="2800" spc="-25" dirty="0">
                <a:latin typeface="Times New Roman"/>
                <a:cs typeface="Times New Roman"/>
              </a:rPr>
              <a:t>vary </a:t>
            </a:r>
            <a:r>
              <a:rPr sz="2800" spc="-40" dirty="0">
                <a:latin typeface="Times New Roman"/>
                <a:cs typeface="Times New Roman"/>
              </a:rPr>
              <a:t>only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10" dirty="0">
                <a:latin typeface="Times New Roman"/>
                <a:cs typeface="Times New Roman"/>
              </a:rPr>
              <a:t>methods </a:t>
            </a:r>
            <a:r>
              <a:rPr sz="2800" spc="50" dirty="0">
                <a:latin typeface="Times New Roman"/>
                <a:cs typeface="Times New Roman"/>
              </a:rPr>
              <a:t>that </a:t>
            </a:r>
            <a:r>
              <a:rPr sz="2800" spc="60" dirty="0">
                <a:latin typeface="Times New Roman"/>
                <a:cs typeface="Times New Roman"/>
              </a:rPr>
              <a:t>return </a:t>
            </a:r>
            <a:r>
              <a:rPr sz="2800" spc="10" dirty="0">
                <a:latin typeface="Times New Roman"/>
                <a:cs typeface="Times New Roman"/>
              </a:rPr>
              <a:t>constant </a:t>
            </a:r>
            <a:r>
              <a:rPr sz="2800" spc="50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2800" b="1" spc="-30" dirty="0">
                <a:latin typeface="Arial"/>
                <a:cs typeface="Arial"/>
              </a:rPr>
              <a:t>Solution: </a:t>
            </a:r>
            <a:r>
              <a:rPr sz="2800" spc="40" dirty="0">
                <a:latin typeface="Times New Roman"/>
                <a:cs typeface="Times New Roman"/>
              </a:rPr>
              <a:t>Change </a:t>
            </a:r>
            <a:r>
              <a:rPr sz="2800" spc="10" dirty="0">
                <a:latin typeface="Times New Roman"/>
                <a:cs typeface="Times New Roman"/>
              </a:rPr>
              <a:t>methods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spc="-45" dirty="0">
                <a:latin typeface="Times New Roman"/>
                <a:cs typeface="Times New Roman"/>
              </a:rPr>
              <a:t>superclass </a:t>
            </a:r>
            <a:r>
              <a:rPr sz="2800" spc="-85" dirty="0">
                <a:latin typeface="Times New Roman"/>
                <a:cs typeface="Times New Roman"/>
              </a:rPr>
              <a:t>fields </a:t>
            </a:r>
            <a:r>
              <a:rPr sz="2800" spc="70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eliminate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subclasses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13539" y="6371450"/>
            <a:ext cx="4131310" cy="1304290"/>
            <a:chOff x="5913539" y="6371450"/>
            <a:chExt cx="4131310" cy="1304290"/>
          </a:xfrm>
        </p:grpSpPr>
        <p:sp>
          <p:nvSpPr>
            <p:cNvPr id="9" name="object 9"/>
            <p:cNvSpPr/>
            <p:nvPr/>
          </p:nvSpPr>
          <p:spPr>
            <a:xfrm>
              <a:off x="5919889" y="681128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0"/>
                  </a:moveTo>
                  <a:lnTo>
                    <a:pt x="803910" y="108381"/>
                  </a:lnTo>
                  <a:lnTo>
                    <a:pt x="0" y="108381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501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19889" y="681128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0609" y="637780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70609" y="637780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90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64258" y="6565900"/>
            <a:ext cx="2193290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620"/>
              </a:lnSpc>
              <a:spcBef>
                <a:spcPts val="100"/>
              </a:spcBef>
              <a:tabLst>
                <a:tab pos="2179955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Person	</a:t>
            </a:r>
            <a:endParaRPr sz="2200" dirty="0">
              <a:latin typeface="Arial"/>
              <a:cs typeface="Arial"/>
            </a:endParaRPr>
          </a:p>
          <a:p>
            <a:pPr marL="123825">
              <a:lnSpc>
                <a:spcPts val="2140"/>
              </a:lnSpc>
            </a:pPr>
            <a:r>
              <a:rPr sz="1800" dirty="0">
                <a:latin typeface="Arial"/>
                <a:cs typeface="Arial"/>
              </a:rPr>
              <a:t>sex: </a:t>
            </a:r>
            <a:r>
              <a:rPr sz="1800" spc="-5" dirty="0">
                <a:latin typeface="Arial"/>
                <a:cs typeface="Arial"/>
              </a:rPr>
              <a:t>[M,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F]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879089" y="5861189"/>
            <a:ext cx="7165340" cy="1446530"/>
            <a:chOff x="2879089" y="5861189"/>
            <a:chExt cx="7165340" cy="1446530"/>
          </a:xfrm>
        </p:grpSpPr>
        <p:sp>
          <p:nvSpPr>
            <p:cNvPr id="15" name="object 15"/>
            <p:cNvSpPr/>
            <p:nvPr/>
          </p:nvSpPr>
          <p:spPr>
            <a:xfrm>
              <a:off x="7870608" y="729896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5439" y="5867539"/>
              <a:ext cx="1323340" cy="758825"/>
            </a:xfrm>
            <a:custGeom>
              <a:avLst/>
              <a:gdLst/>
              <a:ahLst/>
              <a:cxnLst/>
              <a:rect l="l" t="t" r="r" b="b"/>
              <a:pathLst>
                <a:path w="1323339" h="758825">
                  <a:moveTo>
                    <a:pt x="0" y="0"/>
                  </a:moveTo>
                  <a:lnTo>
                    <a:pt x="1323060" y="0"/>
                  </a:lnTo>
                  <a:lnTo>
                    <a:pt x="1323060" y="758621"/>
                  </a:lnTo>
                  <a:lnTo>
                    <a:pt x="0" y="758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85439" y="5867539"/>
              <a:ext cx="1323340" cy="758825"/>
            </a:xfrm>
            <a:custGeom>
              <a:avLst/>
              <a:gdLst/>
              <a:ahLst/>
              <a:cxnLst/>
              <a:rect l="l" t="t" r="r" b="b"/>
              <a:pathLst>
                <a:path w="1323339" h="758825">
                  <a:moveTo>
                    <a:pt x="0" y="0"/>
                  </a:moveTo>
                  <a:lnTo>
                    <a:pt x="1323060" y="0"/>
                  </a:lnTo>
                  <a:lnTo>
                    <a:pt x="1323060" y="758612"/>
                  </a:lnTo>
                  <a:lnTo>
                    <a:pt x="0" y="75861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85439" y="5867539"/>
            <a:ext cx="1323340" cy="75882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595"/>
              </a:spcBef>
            </a:pPr>
            <a:r>
              <a:rPr sz="2200" b="1" spc="-5" dirty="0">
                <a:latin typeface="Arial"/>
                <a:cs typeface="Arial"/>
              </a:rPr>
              <a:t>Person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28850" y="7455179"/>
            <a:ext cx="1096645" cy="662940"/>
            <a:chOff x="2228850" y="7455179"/>
            <a:chExt cx="1096645" cy="662940"/>
          </a:xfrm>
        </p:grpSpPr>
        <p:sp>
          <p:nvSpPr>
            <p:cNvPr id="20" name="object 20"/>
            <p:cNvSpPr/>
            <p:nvPr/>
          </p:nvSpPr>
          <p:spPr>
            <a:xfrm>
              <a:off x="2235200" y="7461529"/>
              <a:ext cx="1083945" cy="650240"/>
            </a:xfrm>
            <a:custGeom>
              <a:avLst/>
              <a:gdLst/>
              <a:ahLst/>
              <a:cxnLst/>
              <a:rect l="l" t="t" r="r" b="b"/>
              <a:pathLst>
                <a:path w="1083945" h="650240">
                  <a:moveTo>
                    <a:pt x="0" y="0"/>
                  </a:moveTo>
                  <a:lnTo>
                    <a:pt x="1083729" y="0"/>
                  </a:lnTo>
                  <a:lnTo>
                    <a:pt x="108372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35200" y="7461529"/>
              <a:ext cx="1083945" cy="650240"/>
            </a:xfrm>
            <a:custGeom>
              <a:avLst/>
              <a:gdLst/>
              <a:ahLst/>
              <a:cxnLst/>
              <a:rect l="l" t="t" r="r" b="b"/>
              <a:pathLst>
                <a:path w="1083945" h="650240">
                  <a:moveTo>
                    <a:pt x="0" y="0"/>
                  </a:moveTo>
                  <a:lnTo>
                    <a:pt x="1083732" y="0"/>
                  </a:lnTo>
                  <a:lnTo>
                    <a:pt x="1083732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489200" y="7594600"/>
            <a:ext cx="6343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Ma</a:t>
            </a:r>
            <a:r>
              <a:rPr sz="2200" b="1" spc="-5" dirty="0">
                <a:latin typeface="Arial"/>
                <a:cs typeface="Arial"/>
              </a:rPr>
              <a:t>l</a:t>
            </a:r>
            <a:r>
              <a:rPr sz="2200" b="1" dirty="0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29329" y="7455179"/>
            <a:ext cx="1313180" cy="662940"/>
            <a:chOff x="3529329" y="7455179"/>
            <a:chExt cx="1313180" cy="662940"/>
          </a:xfrm>
        </p:grpSpPr>
        <p:sp>
          <p:nvSpPr>
            <p:cNvPr id="24" name="object 24"/>
            <p:cNvSpPr/>
            <p:nvPr/>
          </p:nvSpPr>
          <p:spPr>
            <a:xfrm>
              <a:off x="3535679" y="7461529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35679" y="7461529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21100" y="7594600"/>
            <a:ext cx="97599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Female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70720" y="0"/>
            <a:ext cx="10234295" cy="7468234"/>
            <a:chOff x="2770720" y="0"/>
            <a:chExt cx="10234295" cy="7468234"/>
          </a:xfrm>
        </p:grpSpPr>
        <p:sp>
          <p:nvSpPr>
            <p:cNvPr id="28" name="object 28"/>
            <p:cNvSpPr/>
            <p:nvPr/>
          </p:nvSpPr>
          <p:spPr>
            <a:xfrm>
              <a:off x="3546969" y="6687055"/>
              <a:ext cx="639445" cy="774700"/>
            </a:xfrm>
            <a:custGeom>
              <a:avLst/>
              <a:gdLst/>
              <a:ahLst/>
              <a:cxnLst/>
              <a:rect l="l" t="t" r="r" b="b"/>
              <a:pathLst>
                <a:path w="639445" h="774700">
                  <a:moveTo>
                    <a:pt x="638950" y="774473"/>
                  </a:moveTo>
                  <a:lnTo>
                    <a:pt x="638950" y="401941"/>
                  </a:lnTo>
                  <a:lnTo>
                    <a:pt x="0" y="401941"/>
                  </a:lnTo>
                  <a:lnTo>
                    <a:pt x="0" y="6349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19665" y="663879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27304" y="0"/>
                  </a:moveTo>
                  <a:lnTo>
                    <a:pt x="0" y="54609"/>
                  </a:lnTo>
                  <a:lnTo>
                    <a:pt x="54610" y="54609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77070" y="6687055"/>
              <a:ext cx="770255" cy="774700"/>
            </a:xfrm>
            <a:custGeom>
              <a:avLst/>
              <a:gdLst/>
              <a:ahLst/>
              <a:cxnLst/>
              <a:rect l="l" t="t" r="r" b="b"/>
              <a:pathLst>
                <a:path w="770254" h="774700">
                  <a:moveTo>
                    <a:pt x="0" y="774473"/>
                  </a:moveTo>
                  <a:lnTo>
                    <a:pt x="0" y="401941"/>
                  </a:lnTo>
                  <a:lnTo>
                    <a:pt x="769901" y="401941"/>
                  </a:lnTo>
                  <a:lnTo>
                    <a:pt x="769901" y="6349"/>
                  </a:lnTo>
                  <a:lnTo>
                    <a:pt x="7699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19665" y="663879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27304" y="0"/>
                  </a:moveTo>
                  <a:lnTo>
                    <a:pt x="0" y="54609"/>
                  </a:lnTo>
                  <a:lnTo>
                    <a:pt x="54610" y="54609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18484" y="6626149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5" h="325120">
                  <a:moveTo>
                    <a:pt x="216065" y="0"/>
                  </a:moveTo>
                  <a:lnTo>
                    <a:pt x="0" y="325119"/>
                  </a:lnTo>
                  <a:lnTo>
                    <a:pt x="432130" y="325119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18495" y="6626149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5" h="325120">
                  <a:moveTo>
                    <a:pt x="216060" y="0"/>
                  </a:moveTo>
                  <a:lnTo>
                    <a:pt x="432119" y="325119"/>
                  </a:lnTo>
                  <a:lnTo>
                    <a:pt x="0" y="325119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16000" y="8674100"/>
            <a:ext cx="76968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Times New Roman"/>
                <a:cs typeface="Times New Roman"/>
              </a:rPr>
              <a:t>Similar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b="1" spc="-15" dirty="0">
                <a:solidFill>
                  <a:srgbClr val="417DD6"/>
                </a:solidFill>
                <a:latin typeface="Arial"/>
                <a:cs typeface="Arial"/>
              </a:rPr>
              <a:t>replace </a:t>
            </a:r>
            <a:r>
              <a:rPr sz="2800" b="1" spc="20" dirty="0">
                <a:solidFill>
                  <a:srgbClr val="417DD6"/>
                </a:solidFill>
                <a:latin typeface="Arial"/>
                <a:cs typeface="Arial"/>
              </a:rPr>
              <a:t>inheritance </a:t>
            </a:r>
            <a:r>
              <a:rPr sz="2800" b="1" spc="55" dirty="0">
                <a:solidFill>
                  <a:srgbClr val="417DD6"/>
                </a:solidFill>
                <a:latin typeface="Arial"/>
                <a:cs typeface="Arial"/>
              </a:rPr>
              <a:t>with</a:t>
            </a:r>
            <a:r>
              <a:rPr sz="2800" b="1" spc="-275" dirty="0">
                <a:solidFill>
                  <a:srgbClr val="417DD6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417DD6"/>
                </a:solidFill>
                <a:latin typeface="Arial"/>
                <a:cs typeface="Arial"/>
              </a:rPr>
              <a:t>aggregation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9100" y="520700"/>
            <a:ext cx="45212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400" y="357631"/>
            <a:ext cx="4561840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Organizing </a:t>
            </a:r>
            <a:r>
              <a:rPr spc="125" dirty="0"/>
              <a:t>Data</a:t>
            </a:r>
            <a:r>
              <a:rPr spc="-120" dirty="0"/>
              <a:t> </a:t>
            </a:r>
            <a:r>
              <a:rPr spc="-130" dirty="0"/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1879600" y="1231900"/>
            <a:ext cx="93091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16100" y="1068832"/>
            <a:ext cx="937196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13. </a:t>
            </a:r>
            <a:r>
              <a:rPr sz="4850" spc="15" dirty="0">
                <a:solidFill>
                  <a:srgbClr val="6C6963"/>
                </a:solidFill>
                <a:latin typeface="Times New Roman"/>
                <a:cs typeface="Times New Roman"/>
              </a:rPr>
              <a:t>Replace </a:t>
            </a:r>
            <a:r>
              <a:rPr sz="4850" spc="-15" dirty="0">
                <a:solidFill>
                  <a:srgbClr val="6C6963"/>
                </a:solidFill>
                <a:latin typeface="Times New Roman"/>
                <a:cs typeface="Times New Roman"/>
              </a:rPr>
              <a:t>Type </a:t>
            </a:r>
            <a:r>
              <a:rPr sz="4850" spc="9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4850" spc="-25" dirty="0">
                <a:solidFill>
                  <a:srgbClr val="6C6963"/>
                </a:solidFill>
                <a:latin typeface="Times New Roman"/>
                <a:cs typeface="Times New Roman"/>
              </a:rPr>
              <a:t>with</a:t>
            </a:r>
            <a:r>
              <a:rPr sz="4850" spc="-8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-60" dirty="0">
                <a:solidFill>
                  <a:srgbClr val="6C6963"/>
                </a:solidFill>
                <a:latin typeface="Times New Roman"/>
                <a:cs typeface="Times New Roman"/>
              </a:rPr>
              <a:t>Subclass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987" y="3497300"/>
            <a:ext cx="11271250" cy="5238115"/>
          </a:xfrm>
          <a:custGeom>
            <a:avLst/>
            <a:gdLst/>
            <a:ahLst/>
            <a:cxnLst/>
            <a:rect l="l" t="t" r="r" b="b"/>
            <a:pathLst>
              <a:path w="11271250" h="5238115">
                <a:moveTo>
                  <a:pt x="0" y="0"/>
                </a:moveTo>
                <a:lnTo>
                  <a:pt x="11270830" y="0"/>
                </a:lnTo>
                <a:lnTo>
                  <a:pt x="11270830" y="5238038"/>
                </a:lnTo>
                <a:lnTo>
                  <a:pt x="0" y="52380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0600" y="3530600"/>
            <a:ext cx="918781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3279"/>
              </a:lnSpc>
              <a:spcBef>
                <a:spcPts val="100"/>
              </a:spcBef>
              <a:tabLst>
                <a:tab pos="6344285" algn="l"/>
                <a:tab pos="8277859" algn="l"/>
              </a:tabLst>
            </a:pPr>
            <a:r>
              <a:rPr sz="2800" b="1" spc="-55" dirty="0">
                <a:latin typeface="Arial"/>
                <a:cs typeface="Arial"/>
              </a:rPr>
              <a:t>What? </a:t>
            </a:r>
            <a:r>
              <a:rPr sz="2800" spc="-25" dirty="0">
                <a:latin typeface="Times New Roman"/>
                <a:cs typeface="Times New Roman"/>
              </a:rPr>
              <a:t>An </a:t>
            </a:r>
            <a:r>
              <a:rPr sz="2800" spc="5" dirty="0">
                <a:latin typeface="Times New Roman"/>
                <a:cs typeface="Times New Roman"/>
              </a:rPr>
              <a:t>immutable </a:t>
            </a:r>
            <a:r>
              <a:rPr sz="2800" spc="-10" dirty="0">
                <a:latin typeface="Times New Roman"/>
                <a:cs typeface="Times New Roman"/>
              </a:rPr>
              <a:t>type </a:t>
            </a:r>
            <a:r>
              <a:rPr sz="2800" spc="-5" dirty="0">
                <a:latin typeface="Times New Roman"/>
                <a:cs typeface="Times New Roman"/>
              </a:rPr>
              <a:t>code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affects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the	</a:t>
            </a:r>
            <a:r>
              <a:rPr sz="2800" spc="5" dirty="0">
                <a:latin typeface="Times New Roman"/>
                <a:cs typeface="Times New Roman"/>
              </a:rPr>
              <a:t>behaviour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65" dirty="0">
                <a:latin typeface="Times New Roman"/>
                <a:cs typeface="Times New Roman"/>
              </a:rPr>
              <a:t>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class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ts val="3279"/>
              </a:lnSpc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94610" y="5073650"/>
            <a:ext cx="3806190" cy="2085339"/>
            <a:chOff x="2594610" y="5073650"/>
            <a:chExt cx="3806190" cy="2085339"/>
          </a:xfrm>
        </p:grpSpPr>
        <p:sp>
          <p:nvSpPr>
            <p:cNvPr id="9" name="object 9"/>
            <p:cNvSpPr/>
            <p:nvPr/>
          </p:nvSpPr>
          <p:spPr>
            <a:xfrm>
              <a:off x="5418670" y="585215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8670" y="585215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0960" y="5080000"/>
              <a:ext cx="2275840" cy="2072639"/>
            </a:xfrm>
            <a:custGeom>
              <a:avLst/>
              <a:gdLst/>
              <a:ahLst/>
              <a:cxnLst/>
              <a:rect l="l" t="t" r="r" b="b"/>
              <a:pathLst>
                <a:path w="2275840" h="2072640">
                  <a:moveTo>
                    <a:pt x="0" y="0"/>
                  </a:moveTo>
                  <a:lnTo>
                    <a:pt x="2275840" y="0"/>
                  </a:lnTo>
                  <a:lnTo>
                    <a:pt x="2275840" y="2072639"/>
                  </a:lnTo>
                  <a:lnTo>
                    <a:pt x="0" y="207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00960" y="5080000"/>
              <a:ext cx="2275840" cy="2072639"/>
            </a:xfrm>
            <a:custGeom>
              <a:avLst/>
              <a:gdLst/>
              <a:ahLst/>
              <a:cxnLst/>
              <a:rect l="l" t="t" r="r" b="b"/>
              <a:pathLst>
                <a:path w="2275840" h="2072640">
                  <a:moveTo>
                    <a:pt x="0" y="0"/>
                  </a:moveTo>
                  <a:lnTo>
                    <a:pt x="2275840" y="0"/>
                  </a:lnTo>
                  <a:lnTo>
                    <a:pt x="2275840" y="2072639"/>
                  </a:lnTo>
                  <a:lnTo>
                    <a:pt x="0" y="20726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94610" y="5168900"/>
            <a:ext cx="2301240" cy="14300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2555" marR="5080" indent="-123189">
              <a:lnSpc>
                <a:spcPct val="97500"/>
              </a:lnSpc>
              <a:spcBef>
                <a:spcPts val="165"/>
              </a:spcBef>
              <a:tabLst>
                <a:tab pos="2287905" algn="l"/>
              </a:tabLst>
            </a:pPr>
            <a:r>
              <a:rPr sz="22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Employee 	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const Engineer=0  const Salesman=1  const Manager=2  </a:t>
            </a:r>
            <a:r>
              <a:rPr sz="1800" spc="-5" dirty="0">
                <a:latin typeface="Arial"/>
                <a:cs typeface="Arial"/>
              </a:rPr>
              <a:t>type:Int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94610" y="5037518"/>
            <a:ext cx="7296784" cy="1796414"/>
            <a:chOff x="2594610" y="5037518"/>
            <a:chExt cx="7296784" cy="1796414"/>
          </a:xfrm>
        </p:grpSpPr>
        <p:sp>
          <p:nvSpPr>
            <p:cNvPr id="15" name="object 15"/>
            <p:cNvSpPr/>
            <p:nvPr/>
          </p:nvSpPr>
          <p:spPr>
            <a:xfrm>
              <a:off x="2600960" y="6825259"/>
              <a:ext cx="2275840" cy="2540"/>
            </a:xfrm>
            <a:custGeom>
              <a:avLst/>
              <a:gdLst/>
              <a:ahLst/>
              <a:cxnLst/>
              <a:rect l="l" t="t" r="r" b="b"/>
              <a:pathLst>
                <a:path w="2275840" h="2540">
                  <a:moveTo>
                    <a:pt x="0" y="0"/>
                  </a:moveTo>
                  <a:lnTo>
                    <a:pt x="227584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44750" y="5043868"/>
              <a:ext cx="1539875" cy="664210"/>
            </a:xfrm>
            <a:custGeom>
              <a:avLst/>
              <a:gdLst/>
              <a:ahLst/>
              <a:cxnLst/>
              <a:rect l="l" t="t" r="r" b="b"/>
              <a:pathLst>
                <a:path w="1539875" h="664210">
                  <a:moveTo>
                    <a:pt x="0" y="0"/>
                  </a:moveTo>
                  <a:lnTo>
                    <a:pt x="1539798" y="0"/>
                  </a:lnTo>
                  <a:lnTo>
                    <a:pt x="1539798" y="663790"/>
                  </a:lnTo>
                  <a:lnTo>
                    <a:pt x="0" y="663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44750" y="5043868"/>
              <a:ext cx="1539875" cy="664210"/>
            </a:xfrm>
            <a:custGeom>
              <a:avLst/>
              <a:gdLst/>
              <a:ahLst/>
              <a:cxnLst/>
              <a:rect l="l" t="t" r="r" b="b"/>
              <a:pathLst>
                <a:path w="1539875" h="664210">
                  <a:moveTo>
                    <a:pt x="0" y="0"/>
                  </a:moveTo>
                  <a:lnTo>
                    <a:pt x="1539798" y="0"/>
                  </a:lnTo>
                  <a:lnTo>
                    <a:pt x="1539798" y="663787"/>
                  </a:lnTo>
                  <a:lnTo>
                    <a:pt x="0" y="6637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44751" y="5043868"/>
            <a:ext cx="1539875" cy="66421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1185"/>
              </a:spcBef>
            </a:pPr>
            <a:r>
              <a:rPr sz="2200" dirty="0">
                <a:latin typeface="Arial"/>
                <a:cs typeface="Arial"/>
              </a:rPr>
              <a:t>Employee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29539" y="7313371"/>
            <a:ext cx="1313180" cy="662940"/>
            <a:chOff x="6929539" y="7313371"/>
            <a:chExt cx="1313180" cy="662940"/>
          </a:xfrm>
        </p:grpSpPr>
        <p:sp>
          <p:nvSpPr>
            <p:cNvPr id="20" name="object 20"/>
            <p:cNvSpPr/>
            <p:nvPr/>
          </p:nvSpPr>
          <p:spPr>
            <a:xfrm>
              <a:off x="6935889" y="7319721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79" y="0"/>
                  </a:lnTo>
                  <a:lnTo>
                    <a:pt x="130047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5889" y="7319721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048500" y="7454900"/>
            <a:ext cx="1131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Engineer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46769" y="7313371"/>
            <a:ext cx="1421765" cy="662940"/>
            <a:chOff x="8446769" y="7313371"/>
            <a:chExt cx="1421765" cy="662940"/>
          </a:xfrm>
        </p:grpSpPr>
        <p:sp>
          <p:nvSpPr>
            <p:cNvPr id="24" name="object 24"/>
            <p:cNvSpPr/>
            <p:nvPr/>
          </p:nvSpPr>
          <p:spPr>
            <a:xfrm>
              <a:off x="8453119" y="7319721"/>
              <a:ext cx="1409065" cy="650240"/>
            </a:xfrm>
            <a:custGeom>
              <a:avLst/>
              <a:gdLst/>
              <a:ahLst/>
              <a:cxnLst/>
              <a:rect l="l" t="t" r="r" b="b"/>
              <a:pathLst>
                <a:path w="1409065" h="650240">
                  <a:moveTo>
                    <a:pt x="0" y="0"/>
                  </a:moveTo>
                  <a:lnTo>
                    <a:pt x="1408849" y="0"/>
                  </a:lnTo>
                  <a:lnTo>
                    <a:pt x="140884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53119" y="7319721"/>
              <a:ext cx="1409065" cy="650240"/>
            </a:xfrm>
            <a:custGeom>
              <a:avLst/>
              <a:gdLst/>
              <a:ahLst/>
              <a:cxnLst/>
              <a:rect l="l" t="t" r="r" b="b"/>
              <a:pathLst>
                <a:path w="1409065" h="650240">
                  <a:moveTo>
                    <a:pt x="0" y="0"/>
                  </a:moveTo>
                  <a:lnTo>
                    <a:pt x="1408849" y="0"/>
                  </a:lnTo>
                  <a:lnTo>
                    <a:pt x="140884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559800" y="7454900"/>
            <a:ext cx="12553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Salesman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64001" y="7326909"/>
            <a:ext cx="1313180" cy="662940"/>
            <a:chOff x="9964001" y="7326909"/>
            <a:chExt cx="1313180" cy="662940"/>
          </a:xfrm>
        </p:grpSpPr>
        <p:sp>
          <p:nvSpPr>
            <p:cNvPr id="28" name="object 28"/>
            <p:cNvSpPr/>
            <p:nvPr/>
          </p:nvSpPr>
          <p:spPr>
            <a:xfrm>
              <a:off x="9970351" y="7333259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79" y="0"/>
                  </a:lnTo>
                  <a:lnTo>
                    <a:pt x="1300479" y="650239"/>
                  </a:lnTo>
                  <a:lnTo>
                    <a:pt x="0" y="650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70351" y="7333259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083800" y="7467600"/>
            <a:ext cx="11156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Manager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579779" y="5705830"/>
            <a:ext cx="3029585" cy="1609725"/>
            <a:chOff x="7579779" y="5705830"/>
            <a:chExt cx="3029585" cy="1609725"/>
          </a:xfrm>
        </p:grpSpPr>
        <p:sp>
          <p:nvSpPr>
            <p:cNvPr id="32" name="object 32"/>
            <p:cNvSpPr/>
            <p:nvPr/>
          </p:nvSpPr>
          <p:spPr>
            <a:xfrm>
              <a:off x="8940355" y="571218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5" y="0"/>
                  </a:moveTo>
                  <a:lnTo>
                    <a:pt x="0" y="325119"/>
                  </a:lnTo>
                  <a:lnTo>
                    <a:pt x="432117" y="325119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40353" y="571218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0" y="0"/>
                  </a:moveTo>
                  <a:lnTo>
                    <a:pt x="432119" y="325120"/>
                  </a:lnTo>
                  <a:lnTo>
                    <a:pt x="0" y="325120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86129" y="6394031"/>
              <a:ext cx="3016885" cy="0"/>
            </a:xfrm>
            <a:custGeom>
              <a:avLst/>
              <a:gdLst/>
              <a:ahLst/>
              <a:cxnLst/>
              <a:rect l="l" t="t" r="r" b="b"/>
              <a:pathLst>
                <a:path w="3016884">
                  <a:moveTo>
                    <a:pt x="0" y="0"/>
                  </a:moveTo>
                  <a:lnTo>
                    <a:pt x="3016389" y="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86129" y="6394031"/>
              <a:ext cx="0" cy="921385"/>
            </a:xfrm>
            <a:custGeom>
              <a:avLst/>
              <a:gdLst/>
              <a:ahLst/>
              <a:cxnLst/>
              <a:rect l="l" t="t" r="r" b="b"/>
              <a:pathLst>
                <a:path h="921384">
                  <a:moveTo>
                    <a:pt x="0" y="0"/>
                  </a:moveTo>
                  <a:lnTo>
                    <a:pt x="0" y="92117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57551" y="6032779"/>
              <a:ext cx="0" cy="1282700"/>
            </a:xfrm>
            <a:custGeom>
              <a:avLst/>
              <a:gdLst/>
              <a:ahLst/>
              <a:cxnLst/>
              <a:rect l="l" t="t" r="r" b="b"/>
              <a:pathLst>
                <a:path h="1282700">
                  <a:moveTo>
                    <a:pt x="0" y="0"/>
                  </a:moveTo>
                  <a:lnTo>
                    <a:pt x="0" y="12824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02518" y="6394031"/>
              <a:ext cx="0" cy="921385"/>
            </a:xfrm>
            <a:custGeom>
              <a:avLst/>
              <a:gdLst/>
              <a:ahLst/>
              <a:cxnLst/>
              <a:rect l="l" t="t" r="r" b="b"/>
              <a:pathLst>
                <a:path h="921384">
                  <a:moveTo>
                    <a:pt x="0" y="0"/>
                  </a:moveTo>
                  <a:lnTo>
                    <a:pt x="0" y="92117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10928631" y="0"/>
            <a:ext cx="2076168" cy="1824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6987" y="3022600"/>
            <a:ext cx="11271250" cy="5207000"/>
          </a:xfrm>
          <a:custGeom>
            <a:avLst/>
            <a:gdLst/>
            <a:ahLst/>
            <a:cxnLst/>
            <a:rect l="l" t="t" r="r" b="b"/>
            <a:pathLst>
              <a:path w="11271250" h="5207000">
                <a:moveTo>
                  <a:pt x="0" y="0"/>
                </a:moveTo>
                <a:lnTo>
                  <a:pt x="11270830" y="0"/>
                </a:lnTo>
                <a:lnTo>
                  <a:pt x="11270830" y="5207000"/>
                </a:lnTo>
                <a:lnTo>
                  <a:pt x="0" y="5207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7900" y="2979420"/>
            <a:ext cx="10433050" cy="1993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1588770" algn="l"/>
                <a:tab pos="7745095" algn="l"/>
              </a:tabLst>
            </a:pPr>
            <a:r>
              <a:rPr sz="2800" b="1" spc="-95" dirty="0">
                <a:latin typeface="Arial"/>
                <a:cs typeface="Arial"/>
              </a:rPr>
              <a:t>When?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If	</a:t>
            </a:r>
            <a:r>
              <a:rPr sz="2800" spc="-50" dirty="0">
                <a:latin typeface="Times New Roman"/>
                <a:cs typeface="Times New Roman"/>
              </a:rPr>
              <a:t>subclassing </a:t>
            </a:r>
            <a:r>
              <a:rPr sz="2800" spc="35" dirty="0">
                <a:latin typeface="Times New Roman"/>
                <a:cs typeface="Times New Roman"/>
              </a:rPr>
              <a:t>cannot </a:t>
            </a:r>
            <a:r>
              <a:rPr sz="2800" spc="20" dirty="0">
                <a:latin typeface="Times New Roman"/>
                <a:cs typeface="Times New Roman"/>
              </a:rPr>
              <a:t>be </a:t>
            </a:r>
            <a:r>
              <a:rPr sz="2800" spc="-15" dirty="0">
                <a:latin typeface="Times New Roman"/>
                <a:cs typeface="Times New Roman"/>
              </a:rPr>
              <a:t>used, </a:t>
            </a:r>
            <a:r>
              <a:rPr sz="2800" spc="-105" dirty="0">
                <a:latin typeface="Times New Roman"/>
                <a:cs typeface="Times New Roman"/>
              </a:rPr>
              <a:t>e.g.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because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dirty="0">
                <a:latin typeface="Times New Roman"/>
                <a:cs typeface="Times New Roman"/>
              </a:rPr>
              <a:t>dynamic</a:t>
            </a:r>
            <a:endParaRPr sz="2800">
              <a:latin typeface="Times New Roman"/>
              <a:cs typeface="Times New Roman"/>
            </a:endParaRPr>
          </a:p>
          <a:p>
            <a:pPr marL="1168400">
              <a:lnSpc>
                <a:spcPct val="100000"/>
              </a:lnSpc>
              <a:spcBef>
                <a:spcPts val="540"/>
              </a:spcBef>
              <a:tabLst>
                <a:tab pos="8869045" algn="l"/>
              </a:tabLst>
            </a:pPr>
            <a:r>
              <a:rPr sz="2800" spc="-10" dirty="0">
                <a:latin typeface="Times New Roman"/>
                <a:cs typeface="Times New Roman"/>
              </a:rPr>
              <a:t>type </a:t>
            </a:r>
            <a:r>
              <a:rPr sz="2800" spc="-20" dirty="0">
                <a:latin typeface="Times New Roman"/>
                <a:cs typeface="Times New Roman"/>
              </a:rPr>
              <a:t>changes </a:t>
            </a:r>
            <a:r>
              <a:rPr sz="2800" spc="20" dirty="0">
                <a:latin typeface="Times New Roman"/>
                <a:cs typeface="Times New Roman"/>
              </a:rPr>
              <a:t>during </a:t>
            </a:r>
            <a:r>
              <a:rPr sz="2800" spc="-10" dirty="0">
                <a:latin typeface="Times New Roman"/>
                <a:cs typeface="Times New Roman"/>
              </a:rPr>
              <a:t>object </a:t>
            </a:r>
            <a:r>
              <a:rPr sz="2800" spc="-50" dirty="0">
                <a:latin typeface="Times New Roman"/>
                <a:cs typeface="Times New Roman"/>
              </a:rPr>
              <a:t>lifetime </a:t>
            </a:r>
            <a:r>
              <a:rPr sz="2800" spc="-135" dirty="0">
                <a:latin typeface="Times New Roman"/>
                <a:cs typeface="Times New Roman"/>
              </a:rPr>
              <a:t>(e.g.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promotion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spc="-75" dirty="0">
                <a:latin typeface="Times New Roman"/>
                <a:cs typeface="Times New Roman"/>
              </a:rPr>
              <a:t>employees)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0720" y="5623559"/>
            <a:ext cx="2275840" cy="2072639"/>
          </a:xfrm>
          <a:custGeom>
            <a:avLst/>
            <a:gdLst/>
            <a:ahLst/>
            <a:cxnLst/>
            <a:rect l="l" t="t" r="r" b="b"/>
            <a:pathLst>
              <a:path w="2275840" h="2072640">
                <a:moveTo>
                  <a:pt x="0" y="0"/>
                </a:moveTo>
                <a:lnTo>
                  <a:pt x="2275840" y="0"/>
                </a:lnTo>
                <a:lnTo>
                  <a:pt x="2275840" y="2072639"/>
                </a:lnTo>
                <a:lnTo>
                  <a:pt x="0" y="207263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762081" y="5039220"/>
            <a:ext cx="2830830" cy="1796414"/>
            <a:chOff x="4762081" y="5039220"/>
            <a:chExt cx="2830830" cy="1796414"/>
          </a:xfrm>
        </p:grpSpPr>
        <p:sp>
          <p:nvSpPr>
            <p:cNvPr id="6" name="object 6"/>
            <p:cNvSpPr/>
            <p:nvPr/>
          </p:nvSpPr>
          <p:spPr>
            <a:xfrm>
              <a:off x="4768431" y="63957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68431" y="63957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68911" y="5045570"/>
              <a:ext cx="1517650" cy="664210"/>
            </a:xfrm>
            <a:custGeom>
              <a:avLst/>
              <a:gdLst/>
              <a:ahLst/>
              <a:cxnLst/>
              <a:rect l="l" t="t" r="r" b="b"/>
              <a:pathLst>
                <a:path w="1517650" h="664210">
                  <a:moveTo>
                    <a:pt x="0" y="0"/>
                  </a:moveTo>
                  <a:lnTo>
                    <a:pt x="1517218" y="0"/>
                  </a:lnTo>
                  <a:lnTo>
                    <a:pt x="1517218" y="663790"/>
                  </a:lnTo>
                  <a:lnTo>
                    <a:pt x="0" y="663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8911" y="5045570"/>
              <a:ext cx="1517650" cy="664210"/>
            </a:xfrm>
            <a:custGeom>
              <a:avLst/>
              <a:gdLst/>
              <a:ahLst/>
              <a:cxnLst/>
              <a:rect l="l" t="t" r="r" b="b"/>
              <a:pathLst>
                <a:path w="1517650" h="664210">
                  <a:moveTo>
                    <a:pt x="0" y="0"/>
                  </a:moveTo>
                  <a:lnTo>
                    <a:pt x="1517230" y="0"/>
                  </a:lnTo>
                  <a:lnTo>
                    <a:pt x="1517230" y="663787"/>
                  </a:lnTo>
                  <a:lnTo>
                    <a:pt x="0" y="6637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950720" y="5623559"/>
          <a:ext cx="2275840" cy="2072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8168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Employee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7939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7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6680" marR="274320">
                        <a:lnSpc>
                          <a:spcPts val="21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const Engineer=0  const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Salesman=1  const Manager=2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type:Int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068910" y="5045570"/>
            <a:ext cx="1517650" cy="66421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170"/>
              </a:spcBef>
            </a:pPr>
            <a:r>
              <a:rPr sz="2200" dirty="0">
                <a:latin typeface="Arial"/>
                <a:cs typeface="Arial"/>
              </a:rPr>
              <a:t>Employee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79486" y="5041481"/>
            <a:ext cx="2853690" cy="681355"/>
            <a:chOff x="7579486" y="5041481"/>
            <a:chExt cx="2853690" cy="681355"/>
          </a:xfrm>
        </p:grpSpPr>
        <p:sp>
          <p:nvSpPr>
            <p:cNvPr id="13" name="object 13"/>
            <p:cNvSpPr/>
            <p:nvPr/>
          </p:nvSpPr>
          <p:spPr>
            <a:xfrm>
              <a:off x="7585836" y="5392140"/>
              <a:ext cx="693420" cy="0"/>
            </a:xfrm>
            <a:custGeom>
              <a:avLst/>
              <a:gdLst/>
              <a:ahLst/>
              <a:cxnLst/>
              <a:rect l="l" t="t" r="r" b="b"/>
              <a:pathLst>
                <a:path w="693420">
                  <a:moveTo>
                    <a:pt x="0" y="0"/>
                  </a:moveTo>
                  <a:lnTo>
                    <a:pt x="686523" y="0"/>
                  </a:lnTo>
                  <a:lnTo>
                    <a:pt x="69287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72360" y="536483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0" y="0"/>
                  </a:moveTo>
                  <a:lnTo>
                    <a:pt x="0" y="54610"/>
                  </a:lnTo>
                  <a:lnTo>
                    <a:pt x="54610" y="27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3140" y="5047831"/>
              <a:ext cx="2113280" cy="668655"/>
            </a:xfrm>
            <a:custGeom>
              <a:avLst/>
              <a:gdLst/>
              <a:ahLst/>
              <a:cxnLst/>
              <a:rect l="l" t="t" r="r" b="b"/>
              <a:pathLst>
                <a:path w="2113279" h="668654">
                  <a:moveTo>
                    <a:pt x="0" y="0"/>
                  </a:moveTo>
                  <a:lnTo>
                    <a:pt x="2113279" y="0"/>
                  </a:lnTo>
                  <a:lnTo>
                    <a:pt x="2113279" y="668299"/>
                  </a:lnTo>
                  <a:lnTo>
                    <a:pt x="0" y="668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13140" y="5047831"/>
              <a:ext cx="2113280" cy="668655"/>
            </a:xfrm>
            <a:custGeom>
              <a:avLst/>
              <a:gdLst/>
              <a:ahLst/>
              <a:cxnLst/>
              <a:rect l="l" t="t" r="r" b="b"/>
              <a:pathLst>
                <a:path w="2113279" h="668654">
                  <a:moveTo>
                    <a:pt x="0" y="0"/>
                  </a:moveTo>
                  <a:lnTo>
                    <a:pt x="2113280" y="0"/>
                  </a:lnTo>
                  <a:lnTo>
                    <a:pt x="2113280" y="668301"/>
                  </a:lnTo>
                  <a:lnTo>
                    <a:pt x="0" y="6683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13140" y="5047831"/>
            <a:ext cx="2113280" cy="66865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250"/>
              </a:spcBef>
            </a:pPr>
            <a:r>
              <a:rPr sz="2200" spc="-15" dirty="0">
                <a:latin typeface="Arial"/>
                <a:cs typeface="Arial"/>
              </a:rPr>
              <a:t>EmployeeType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64349" y="7319568"/>
            <a:ext cx="1313180" cy="662940"/>
            <a:chOff x="7164349" y="7319568"/>
            <a:chExt cx="1313180" cy="662940"/>
          </a:xfrm>
        </p:grpSpPr>
        <p:sp>
          <p:nvSpPr>
            <p:cNvPr id="19" name="object 19"/>
            <p:cNvSpPr/>
            <p:nvPr/>
          </p:nvSpPr>
          <p:spPr>
            <a:xfrm>
              <a:off x="7170699" y="7325918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39"/>
                  </a:lnTo>
                  <a:lnTo>
                    <a:pt x="0" y="650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70699" y="7325918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70699" y="7332694"/>
            <a:ext cx="1300480" cy="64389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1060"/>
              </a:spcBef>
            </a:pPr>
            <a:r>
              <a:rPr sz="2200" dirty="0">
                <a:latin typeface="Arial"/>
                <a:cs typeface="Arial"/>
              </a:rPr>
              <a:t>Engineer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81580" y="7319568"/>
            <a:ext cx="1421765" cy="662940"/>
            <a:chOff x="8681580" y="7319568"/>
            <a:chExt cx="1421765" cy="662940"/>
          </a:xfrm>
        </p:grpSpPr>
        <p:sp>
          <p:nvSpPr>
            <p:cNvPr id="23" name="object 23"/>
            <p:cNvSpPr/>
            <p:nvPr/>
          </p:nvSpPr>
          <p:spPr>
            <a:xfrm>
              <a:off x="8687930" y="7325918"/>
              <a:ext cx="1409065" cy="650240"/>
            </a:xfrm>
            <a:custGeom>
              <a:avLst/>
              <a:gdLst/>
              <a:ahLst/>
              <a:cxnLst/>
              <a:rect l="l" t="t" r="r" b="b"/>
              <a:pathLst>
                <a:path w="1409065" h="650240">
                  <a:moveTo>
                    <a:pt x="0" y="0"/>
                  </a:moveTo>
                  <a:lnTo>
                    <a:pt x="1408849" y="0"/>
                  </a:lnTo>
                  <a:lnTo>
                    <a:pt x="1408849" y="650239"/>
                  </a:lnTo>
                  <a:lnTo>
                    <a:pt x="0" y="650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87930" y="7325918"/>
              <a:ext cx="1409065" cy="650240"/>
            </a:xfrm>
            <a:custGeom>
              <a:avLst/>
              <a:gdLst/>
              <a:ahLst/>
              <a:cxnLst/>
              <a:rect l="l" t="t" r="r" b="b"/>
              <a:pathLst>
                <a:path w="1409065" h="650240">
                  <a:moveTo>
                    <a:pt x="0" y="0"/>
                  </a:moveTo>
                  <a:lnTo>
                    <a:pt x="1408849" y="0"/>
                  </a:lnTo>
                  <a:lnTo>
                    <a:pt x="140884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687930" y="7332694"/>
            <a:ext cx="1409065" cy="6502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60"/>
              </a:spcBef>
            </a:pPr>
            <a:r>
              <a:rPr sz="2200" dirty="0">
                <a:latin typeface="Arial"/>
                <a:cs typeface="Arial"/>
              </a:rPr>
              <a:t>Salesman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198811" y="7333119"/>
            <a:ext cx="1313180" cy="662940"/>
            <a:chOff x="10198811" y="7333119"/>
            <a:chExt cx="1313180" cy="662940"/>
          </a:xfrm>
        </p:grpSpPr>
        <p:sp>
          <p:nvSpPr>
            <p:cNvPr id="27" name="object 27"/>
            <p:cNvSpPr/>
            <p:nvPr/>
          </p:nvSpPr>
          <p:spPr>
            <a:xfrm>
              <a:off x="10205161" y="7339469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79" y="0"/>
                  </a:lnTo>
                  <a:lnTo>
                    <a:pt x="1300479" y="650239"/>
                  </a:lnTo>
                  <a:lnTo>
                    <a:pt x="0" y="650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05161" y="7339469"/>
              <a:ext cx="1300480" cy="650240"/>
            </a:xfrm>
            <a:custGeom>
              <a:avLst/>
              <a:gdLst/>
              <a:ahLst/>
              <a:cxnLst/>
              <a:rect l="l" t="t" r="r" b="b"/>
              <a:pathLst>
                <a:path w="1300479" h="650240">
                  <a:moveTo>
                    <a:pt x="0" y="0"/>
                  </a:moveTo>
                  <a:lnTo>
                    <a:pt x="1300480" y="0"/>
                  </a:lnTo>
                  <a:lnTo>
                    <a:pt x="130048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205161" y="7332694"/>
            <a:ext cx="1300480" cy="65024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160"/>
              </a:spcBef>
            </a:pPr>
            <a:r>
              <a:rPr sz="2200" dirty="0">
                <a:latin typeface="Arial"/>
                <a:cs typeface="Arial"/>
              </a:rPr>
              <a:t>Manager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01700" y="0"/>
            <a:ext cx="12103100" cy="7321550"/>
            <a:chOff x="901700" y="0"/>
            <a:chExt cx="12103100" cy="7321550"/>
          </a:xfrm>
        </p:grpSpPr>
        <p:sp>
          <p:nvSpPr>
            <p:cNvPr id="31" name="object 31"/>
            <p:cNvSpPr/>
            <p:nvPr/>
          </p:nvSpPr>
          <p:spPr>
            <a:xfrm>
              <a:off x="9175165" y="571839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5" y="0"/>
                  </a:moveTo>
                  <a:lnTo>
                    <a:pt x="0" y="325120"/>
                  </a:lnTo>
                  <a:lnTo>
                    <a:pt x="432117" y="325120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75163" y="571839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0" y="0"/>
                  </a:moveTo>
                  <a:lnTo>
                    <a:pt x="432119" y="325120"/>
                  </a:lnTo>
                  <a:lnTo>
                    <a:pt x="0" y="325120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20939" y="6400241"/>
              <a:ext cx="3016885" cy="0"/>
            </a:xfrm>
            <a:custGeom>
              <a:avLst/>
              <a:gdLst/>
              <a:ahLst/>
              <a:cxnLst/>
              <a:rect l="l" t="t" r="r" b="b"/>
              <a:pathLst>
                <a:path w="3016884">
                  <a:moveTo>
                    <a:pt x="0" y="0"/>
                  </a:moveTo>
                  <a:lnTo>
                    <a:pt x="3016389" y="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20939" y="6400241"/>
              <a:ext cx="0" cy="921385"/>
            </a:xfrm>
            <a:custGeom>
              <a:avLst/>
              <a:gdLst/>
              <a:ahLst/>
              <a:cxnLst/>
              <a:rect l="l" t="t" r="r" b="b"/>
              <a:pathLst>
                <a:path h="921384">
                  <a:moveTo>
                    <a:pt x="0" y="0"/>
                  </a:moveTo>
                  <a:lnTo>
                    <a:pt x="0" y="92117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92348" y="6038989"/>
              <a:ext cx="0" cy="1282700"/>
            </a:xfrm>
            <a:custGeom>
              <a:avLst/>
              <a:gdLst/>
              <a:ahLst/>
              <a:cxnLst/>
              <a:rect l="l" t="t" r="r" b="b"/>
              <a:pathLst>
                <a:path h="1282700">
                  <a:moveTo>
                    <a:pt x="0" y="0"/>
                  </a:moveTo>
                  <a:lnTo>
                    <a:pt x="0" y="12824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837329" y="6400241"/>
              <a:ext cx="0" cy="921385"/>
            </a:xfrm>
            <a:custGeom>
              <a:avLst/>
              <a:gdLst/>
              <a:ahLst/>
              <a:cxnLst/>
              <a:rect l="l" t="t" r="r" b="b"/>
              <a:pathLst>
                <a:path h="921384">
                  <a:moveTo>
                    <a:pt x="0" y="0"/>
                  </a:moveTo>
                  <a:lnTo>
                    <a:pt x="0" y="92117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28631" y="0"/>
              <a:ext cx="2076168" cy="18245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05300" y="533400"/>
              <a:ext cx="4381500" cy="609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1700" y="1231900"/>
              <a:ext cx="11290300" cy="609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38200" y="376427"/>
            <a:ext cx="11336020" cy="144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5570"/>
              </a:lnSpc>
              <a:spcBef>
                <a:spcPts val="135"/>
              </a:spcBef>
            </a:pPr>
            <a:r>
              <a:rPr sz="4700" spc="55" dirty="0"/>
              <a:t>Organizing </a:t>
            </a:r>
            <a:r>
              <a:rPr sz="4700" spc="120" dirty="0"/>
              <a:t>Data</a:t>
            </a:r>
            <a:r>
              <a:rPr sz="4700" spc="-55" dirty="0"/>
              <a:t> </a:t>
            </a:r>
            <a:r>
              <a:rPr sz="4700" spc="-125" dirty="0"/>
              <a:t>:</a:t>
            </a:r>
            <a:endParaRPr sz="4700"/>
          </a:p>
          <a:p>
            <a:pPr algn="ctr">
              <a:lnSpc>
                <a:spcPts val="5570"/>
              </a:lnSpc>
            </a:pPr>
            <a:r>
              <a:rPr sz="4700" spc="15" dirty="0"/>
              <a:t>15,16. Replace </a:t>
            </a:r>
            <a:r>
              <a:rPr sz="4700" spc="-10" dirty="0"/>
              <a:t>Type </a:t>
            </a:r>
            <a:r>
              <a:rPr sz="4700" spc="95" dirty="0"/>
              <a:t>Code </a:t>
            </a:r>
            <a:r>
              <a:rPr sz="4700" spc="-20" dirty="0"/>
              <a:t>with</a:t>
            </a:r>
            <a:r>
              <a:rPr sz="4700" spc="-130" dirty="0"/>
              <a:t> </a:t>
            </a:r>
            <a:r>
              <a:rPr sz="4700" spc="100" dirty="0"/>
              <a:t>State/Strategy</a:t>
            </a:r>
            <a:endParaRPr sz="470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41" name="object 41"/>
          <p:cNvSpPr txBox="1"/>
          <p:nvPr/>
        </p:nvSpPr>
        <p:spPr>
          <a:xfrm>
            <a:off x="1016000" y="8674100"/>
            <a:ext cx="85699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7710" algn="l"/>
              </a:tabLst>
            </a:pPr>
            <a:r>
              <a:rPr sz="2800" spc="-25" dirty="0">
                <a:latin typeface="Times New Roman"/>
                <a:cs typeface="Times New Roman"/>
              </a:rPr>
              <a:t>Makes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use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of	</a:t>
            </a:r>
            <a:r>
              <a:rPr sz="2800" b="1" spc="-30" dirty="0">
                <a:solidFill>
                  <a:srgbClr val="417DD6"/>
                </a:solidFill>
                <a:latin typeface="Arial"/>
                <a:cs typeface="Arial"/>
              </a:rPr>
              <a:t>state </a:t>
            </a:r>
            <a:r>
              <a:rPr sz="2800" b="1" spc="55" dirty="0">
                <a:solidFill>
                  <a:srgbClr val="417DD6"/>
                </a:solidFill>
                <a:latin typeface="Arial"/>
                <a:cs typeface="Arial"/>
              </a:rPr>
              <a:t>pattern </a:t>
            </a:r>
            <a:r>
              <a:rPr sz="2800" spc="40" dirty="0">
                <a:latin typeface="Times New Roman"/>
                <a:cs typeface="Times New Roman"/>
              </a:rPr>
              <a:t>or </a:t>
            </a:r>
            <a:r>
              <a:rPr sz="2800" b="1" spc="-10" dirty="0">
                <a:solidFill>
                  <a:srgbClr val="417DD6"/>
                </a:solidFill>
                <a:latin typeface="Arial"/>
                <a:cs typeface="Arial"/>
              </a:rPr>
              <a:t>strategy </a:t>
            </a:r>
            <a:r>
              <a:rPr sz="2800" b="1" spc="-65" dirty="0">
                <a:solidFill>
                  <a:srgbClr val="417DD6"/>
                </a:solidFill>
                <a:latin typeface="Arial"/>
                <a:cs typeface="Arial"/>
              </a:rPr>
              <a:t>design</a:t>
            </a:r>
            <a:r>
              <a:rPr sz="2800" b="1" spc="-385" dirty="0">
                <a:solidFill>
                  <a:srgbClr val="417DD6"/>
                </a:solidFill>
                <a:latin typeface="Arial"/>
                <a:cs typeface="Arial"/>
              </a:rPr>
              <a:t> </a:t>
            </a:r>
            <a:r>
              <a:rPr sz="2800" b="1" spc="55" dirty="0">
                <a:solidFill>
                  <a:srgbClr val="417DD6"/>
                </a:solidFill>
                <a:latin typeface="Arial"/>
                <a:cs typeface="Arial"/>
              </a:rPr>
              <a:t>pattern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3124200" y="762000"/>
              <a:ext cx="2730500" cy="69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29300" y="762000"/>
              <a:ext cx="4076700" cy="92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6100" y="495300"/>
            <a:ext cx="683069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-65" dirty="0"/>
              <a:t>Small</a:t>
            </a:r>
            <a:r>
              <a:rPr sz="7400" spc="-85" dirty="0"/>
              <a:t> </a:t>
            </a:r>
            <a:r>
              <a:rPr sz="7400" spc="-50" dirty="0"/>
              <a:t>refactorings</a:t>
            </a:r>
            <a:endParaRPr sz="7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35000" y="3429000"/>
            <a:ext cx="6205855" cy="2627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6C6963"/>
                </a:solidFill>
                <a:latin typeface="Times New Roman"/>
                <a:cs typeface="Times New Roman"/>
              </a:rPr>
              <a:t>(de)composing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[9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  <a:p>
            <a:pPr marL="12700" marR="299720">
              <a:lnSpc>
                <a:spcPct val="253500"/>
              </a:lnSpc>
            </a:pPr>
            <a:r>
              <a:rPr sz="2400" spc="-35" dirty="0">
                <a:solidFill>
                  <a:srgbClr val="6C6963"/>
                </a:solidFill>
                <a:latin typeface="Times New Roman"/>
                <a:cs typeface="Times New Roman"/>
              </a:rPr>
              <a:t>moving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between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objects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 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organizing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data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[16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00" y="5990062"/>
            <a:ext cx="7100570" cy="613410"/>
          </a:xfrm>
          <a:prstGeom prst="rect">
            <a:avLst/>
          </a:prstGeom>
          <a:solidFill>
            <a:srgbClr val="E7E6C4"/>
          </a:solidFill>
        </p:spPr>
        <p:txBody>
          <a:bodyPr vert="horz" wrap="square" lIns="0" tIns="965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60"/>
              </a:spcBef>
            </a:pP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dealing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generalisation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[12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118" y="7001160"/>
            <a:ext cx="5071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 </a:t>
            </a:r>
            <a:r>
              <a:rPr sz="2400" spc="-65" dirty="0">
                <a:solidFill>
                  <a:srgbClr val="6C6963"/>
                </a:solidFill>
                <a:latin typeface="Times New Roman"/>
                <a:cs typeface="Times New Roman"/>
              </a:rPr>
              <a:t>calls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[15</a:t>
            </a:r>
            <a:r>
              <a:rPr sz="2400" spc="6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000500" y="520700"/>
              <a:ext cx="49911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62300" y="1231900"/>
              <a:ext cx="609600" cy="48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59200" y="1231900"/>
              <a:ext cx="6096000" cy="635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62300" y="357631"/>
            <a:ext cx="6681470" cy="14814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825500">
              <a:lnSpc>
                <a:spcPts val="5600"/>
              </a:lnSpc>
              <a:spcBef>
                <a:spcPts val="505"/>
              </a:spcBef>
            </a:pPr>
            <a:r>
              <a:rPr spc="-30" dirty="0"/>
              <a:t>Small </a:t>
            </a:r>
            <a:r>
              <a:rPr spc="-25" dirty="0"/>
              <a:t>Refactorings </a:t>
            </a:r>
            <a:r>
              <a:rPr spc="-130" dirty="0"/>
              <a:t>:  </a:t>
            </a:r>
            <a:r>
              <a:rPr spc="-10" dirty="0"/>
              <a:t>dealing </a:t>
            </a:r>
            <a:r>
              <a:rPr spc="-25" dirty="0"/>
              <a:t>with</a:t>
            </a:r>
            <a:r>
              <a:rPr spc="-15" dirty="0"/>
              <a:t> </a:t>
            </a:r>
            <a:r>
              <a:rPr spc="-5" dirty="0"/>
              <a:t>generalisation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00100" y="2762504"/>
            <a:ext cx="11187430" cy="6278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0" indent="-749300">
              <a:lnSpc>
                <a:spcPct val="100000"/>
              </a:lnSpc>
              <a:spcBef>
                <a:spcPts val="95"/>
              </a:spcBef>
              <a:buClr>
                <a:srgbClr val="004479"/>
              </a:buClr>
              <a:buFont typeface="Comic Sans MS"/>
              <a:buAutoNum type="arabicPeriod"/>
              <a:tabLst>
                <a:tab pos="761365" algn="l"/>
                <a:tab pos="762000" algn="l"/>
              </a:tabLst>
            </a:pPr>
            <a:r>
              <a:rPr sz="3950" dirty="0">
                <a:latin typeface="Times New Roman"/>
                <a:cs typeface="Times New Roman"/>
              </a:rPr>
              <a:t>Push </a:t>
            </a:r>
            <a:r>
              <a:rPr sz="3950" spc="-10" dirty="0">
                <a:latin typeface="Times New Roman"/>
                <a:cs typeface="Times New Roman"/>
              </a:rPr>
              <a:t>down </a:t>
            </a:r>
            <a:r>
              <a:rPr sz="3950" spc="50" dirty="0">
                <a:latin typeface="Times New Roman"/>
                <a:cs typeface="Times New Roman"/>
              </a:rPr>
              <a:t>method </a:t>
            </a:r>
            <a:r>
              <a:rPr sz="3950" spc="955" dirty="0">
                <a:latin typeface="Times New Roman"/>
                <a:cs typeface="Times New Roman"/>
              </a:rPr>
              <a:t>/</a:t>
            </a:r>
            <a:r>
              <a:rPr sz="3950" spc="-65" dirty="0">
                <a:latin typeface="Times New Roman"/>
                <a:cs typeface="Times New Roman"/>
              </a:rPr>
              <a:t> </a:t>
            </a:r>
            <a:r>
              <a:rPr sz="3950" spc="-100" dirty="0">
                <a:latin typeface="Times New Roman"/>
                <a:cs typeface="Times New Roman"/>
              </a:rPr>
              <a:t>field</a:t>
            </a:r>
            <a:endParaRPr sz="3950">
              <a:latin typeface="Times New Roman"/>
              <a:cs typeface="Times New Roman"/>
            </a:endParaRPr>
          </a:p>
          <a:p>
            <a:pPr marL="762000" indent="-749300">
              <a:lnSpc>
                <a:spcPct val="100000"/>
              </a:lnSpc>
              <a:spcBef>
                <a:spcPts val="4160"/>
              </a:spcBef>
              <a:buClr>
                <a:srgbClr val="004479"/>
              </a:buClr>
              <a:buFont typeface="Comic Sans MS"/>
              <a:buAutoNum type="arabicPeriod"/>
              <a:tabLst>
                <a:tab pos="761365" algn="l"/>
                <a:tab pos="762000" algn="l"/>
              </a:tabLst>
            </a:pPr>
            <a:r>
              <a:rPr sz="3950" spc="-55" dirty="0">
                <a:latin typeface="Times New Roman"/>
                <a:cs typeface="Times New Roman"/>
              </a:rPr>
              <a:t>Pull</a:t>
            </a:r>
            <a:r>
              <a:rPr sz="3950" spc="-10" dirty="0">
                <a:latin typeface="Times New Roman"/>
                <a:cs typeface="Times New Roman"/>
              </a:rPr>
              <a:t> </a:t>
            </a:r>
            <a:r>
              <a:rPr sz="3950" spc="80" dirty="0">
                <a:latin typeface="Times New Roman"/>
                <a:cs typeface="Times New Roman"/>
              </a:rPr>
              <a:t>up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50" dirty="0">
                <a:latin typeface="Times New Roman"/>
                <a:cs typeface="Times New Roman"/>
              </a:rPr>
              <a:t>method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955" dirty="0">
                <a:latin typeface="Times New Roman"/>
                <a:cs typeface="Times New Roman"/>
              </a:rPr>
              <a:t>/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-100" dirty="0">
                <a:latin typeface="Times New Roman"/>
                <a:cs typeface="Times New Roman"/>
              </a:rPr>
              <a:t>field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955" dirty="0">
                <a:latin typeface="Times New Roman"/>
                <a:cs typeface="Times New Roman"/>
              </a:rPr>
              <a:t>/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15" dirty="0">
                <a:latin typeface="Times New Roman"/>
                <a:cs typeface="Times New Roman"/>
              </a:rPr>
              <a:t>constructor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-15" dirty="0">
                <a:latin typeface="Times New Roman"/>
                <a:cs typeface="Times New Roman"/>
              </a:rPr>
              <a:t>body</a:t>
            </a:r>
            <a:endParaRPr sz="3950">
              <a:latin typeface="Times New Roman"/>
              <a:cs typeface="Times New Roman"/>
            </a:endParaRPr>
          </a:p>
          <a:p>
            <a:pPr marL="762000" indent="-749300">
              <a:lnSpc>
                <a:spcPct val="100000"/>
              </a:lnSpc>
              <a:spcBef>
                <a:spcPts val="4160"/>
              </a:spcBef>
              <a:buClr>
                <a:srgbClr val="004479"/>
              </a:buClr>
              <a:buFont typeface="Comic Sans MS"/>
              <a:buAutoNum type="arabicPeriod"/>
              <a:tabLst>
                <a:tab pos="761365" algn="l"/>
                <a:tab pos="762000" algn="l"/>
              </a:tabLst>
            </a:pPr>
            <a:r>
              <a:rPr sz="3950" spc="30" dirty="0">
                <a:latin typeface="Times New Roman"/>
                <a:cs typeface="Times New Roman"/>
              </a:rPr>
              <a:t>Extract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-80" dirty="0">
                <a:latin typeface="Times New Roman"/>
                <a:cs typeface="Times New Roman"/>
              </a:rPr>
              <a:t>subclass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955" dirty="0">
                <a:latin typeface="Times New Roman"/>
                <a:cs typeface="Times New Roman"/>
              </a:rPr>
              <a:t>/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-65" dirty="0">
                <a:latin typeface="Times New Roman"/>
                <a:cs typeface="Times New Roman"/>
              </a:rPr>
              <a:t>superclass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955" dirty="0">
                <a:latin typeface="Times New Roman"/>
                <a:cs typeface="Times New Roman"/>
              </a:rPr>
              <a:t>/</a:t>
            </a:r>
            <a:r>
              <a:rPr sz="3950" spc="-5" dirty="0">
                <a:latin typeface="Times New Roman"/>
                <a:cs typeface="Times New Roman"/>
              </a:rPr>
              <a:t> </a:t>
            </a:r>
            <a:r>
              <a:rPr sz="3950" spc="-15" dirty="0">
                <a:latin typeface="Times New Roman"/>
                <a:cs typeface="Times New Roman"/>
              </a:rPr>
              <a:t>interface</a:t>
            </a:r>
            <a:endParaRPr sz="3950">
              <a:latin typeface="Times New Roman"/>
              <a:cs typeface="Times New Roman"/>
            </a:endParaRPr>
          </a:p>
          <a:p>
            <a:pPr marL="762000" indent="-749300">
              <a:lnSpc>
                <a:spcPct val="100000"/>
              </a:lnSpc>
              <a:spcBef>
                <a:spcPts val="4160"/>
              </a:spcBef>
              <a:buClr>
                <a:srgbClr val="004479"/>
              </a:buClr>
              <a:buFont typeface="Comic Sans MS"/>
              <a:buAutoNum type="arabicPeriod"/>
              <a:tabLst>
                <a:tab pos="761365" algn="l"/>
                <a:tab pos="762000" algn="l"/>
              </a:tabLst>
            </a:pPr>
            <a:r>
              <a:rPr sz="3950" spc="-25" dirty="0">
                <a:solidFill>
                  <a:srgbClr val="909398"/>
                </a:solidFill>
                <a:latin typeface="Times New Roman"/>
                <a:cs typeface="Times New Roman"/>
              </a:rPr>
              <a:t>Collapse</a:t>
            </a:r>
            <a:r>
              <a:rPr sz="3950" spc="-1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950" spc="-5" dirty="0">
                <a:solidFill>
                  <a:srgbClr val="909398"/>
                </a:solidFill>
                <a:latin typeface="Times New Roman"/>
                <a:cs typeface="Times New Roman"/>
              </a:rPr>
              <a:t>hierarchy</a:t>
            </a:r>
            <a:endParaRPr sz="3950">
              <a:latin typeface="Times New Roman"/>
              <a:cs typeface="Times New Roman"/>
            </a:endParaRPr>
          </a:p>
          <a:p>
            <a:pPr marL="762000" indent="-749300">
              <a:lnSpc>
                <a:spcPct val="100000"/>
              </a:lnSpc>
              <a:spcBef>
                <a:spcPts val="4160"/>
              </a:spcBef>
              <a:buClr>
                <a:srgbClr val="004479"/>
              </a:buClr>
              <a:buFont typeface="Comic Sans MS"/>
              <a:buAutoNum type="arabicPeriod"/>
              <a:tabLst>
                <a:tab pos="761365" algn="l"/>
                <a:tab pos="762000" algn="l"/>
              </a:tabLst>
            </a:pPr>
            <a:r>
              <a:rPr sz="3950" spc="-10" dirty="0">
                <a:solidFill>
                  <a:srgbClr val="909398"/>
                </a:solidFill>
                <a:latin typeface="Times New Roman"/>
                <a:cs typeface="Times New Roman"/>
              </a:rPr>
              <a:t>Form </a:t>
            </a:r>
            <a:r>
              <a:rPr sz="3950" spc="15" dirty="0">
                <a:solidFill>
                  <a:srgbClr val="909398"/>
                </a:solidFill>
                <a:latin typeface="Times New Roman"/>
                <a:cs typeface="Times New Roman"/>
              </a:rPr>
              <a:t>template</a:t>
            </a:r>
            <a:r>
              <a:rPr sz="3950" spc="-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950" spc="50" dirty="0">
                <a:solidFill>
                  <a:srgbClr val="909398"/>
                </a:solidFill>
                <a:latin typeface="Times New Roman"/>
                <a:cs typeface="Times New Roman"/>
              </a:rPr>
              <a:t>method</a:t>
            </a:r>
            <a:endParaRPr sz="3950">
              <a:latin typeface="Times New Roman"/>
              <a:cs typeface="Times New Roman"/>
            </a:endParaRPr>
          </a:p>
          <a:p>
            <a:pPr marL="762000" indent="-749300">
              <a:lnSpc>
                <a:spcPct val="100000"/>
              </a:lnSpc>
              <a:spcBef>
                <a:spcPts val="4160"/>
              </a:spcBef>
              <a:buClr>
                <a:srgbClr val="004479"/>
              </a:buClr>
              <a:buFont typeface="Comic Sans MS"/>
              <a:buAutoNum type="arabicPeriod"/>
              <a:tabLst>
                <a:tab pos="761365" algn="l"/>
                <a:tab pos="762000" algn="l"/>
              </a:tabLst>
            </a:pPr>
            <a:r>
              <a:rPr sz="3950" spc="-5" dirty="0">
                <a:solidFill>
                  <a:srgbClr val="909398"/>
                </a:solidFill>
                <a:latin typeface="Times New Roman"/>
                <a:cs typeface="Times New Roman"/>
              </a:rPr>
              <a:t>Replace </a:t>
            </a:r>
            <a:r>
              <a:rPr sz="3950" spc="20" dirty="0">
                <a:solidFill>
                  <a:srgbClr val="909398"/>
                </a:solidFill>
                <a:latin typeface="Times New Roman"/>
                <a:cs typeface="Times New Roman"/>
              </a:rPr>
              <a:t>inheritance </a:t>
            </a:r>
            <a:r>
              <a:rPr sz="3950" spc="-35" dirty="0">
                <a:solidFill>
                  <a:srgbClr val="909398"/>
                </a:solidFill>
                <a:latin typeface="Times New Roman"/>
                <a:cs typeface="Times New Roman"/>
              </a:rPr>
              <a:t>with </a:t>
            </a:r>
            <a:r>
              <a:rPr sz="3950" spc="-10" dirty="0">
                <a:solidFill>
                  <a:srgbClr val="909398"/>
                </a:solidFill>
                <a:latin typeface="Times New Roman"/>
                <a:cs typeface="Times New Roman"/>
              </a:rPr>
              <a:t>delegation </a:t>
            </a:r>
            <a:r>
              <a:rPr sz="3950" spc="-20" dirty="0">
                <a:solidFill>
                  <a:srgbClr val="909398"/>
                </a:solidFill>
                <a:latin typeface="Times New Roman"/>
                <a:cs typeface="Times New Roman"/>
              </a:rPr>
              <a:t>(and </a:t>
            </a:r>
            <a:r>
              <a:rPr sz="3950" spc="-95" dirty="0">
                <a:solidFill>
                  <a:srgbClr val="909398"/>
                </a:solidFill>
                <a:latin typeface="Times New Roman"/>
                <a:cs typeface="Times New Roman"/>
              </a:rPr>
              <a:t>vice</a:t>
            </a:r>
            <a:r>
              <a:rPr sz="3950" spc="3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3950" spc="-100" dirty="0">
                <a:solidFill>
                  <a:srgbClr val="909398"/>
                </a:solidFill>
                <a:latin typeface="Times New Roman"/>
                <a:cs typeface="Times New Roman"/>
              </a:rPr>
              <a:t>versa)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3900" y="571500"/>
            <a:ext cx="645160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6600" y="431800"/>
            <a:ext cx="6464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Dealing </a:t>
            </a:r>
            <a:r>
              <a:rPr sz="4400" spc="-35" dirty="0"/>
              <a:t>with</a:t>
            </a:r>
            <a:r>
              <a:rPr sz="4400" spc="-60" dirty="0"/>
              <a:t> </a:t>
            </a:r>
            <a:r>
              <a:rPr sz="4400" dirty="0"/>
              <a:t>Generalisation: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4000500" y="1219200"/>
            <a:ext cx="5067300" cy="44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7000" y="1079500"/>
            <a:ext cx="5120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865" algn="l"/>
              </a:tabLst>
            </a:pPr>
            <a:r>
              <a:rPr sz="4400" dirty="0">
                <a:solidFill>
                  <a:srgbClr val="6C6963"/>
                </a:solidFill>
                <a:latin typeface="Times New Roman"/>
                <a:cs typeface="Times New Roman"/>
              </a:rPr>
              <a:t>1.	Push </a:t>
            </a:r>
            <a:r>
              <a:rPr sz="4400" spc="10" dirty="0">
                <a:solidFill>
                  <a:srgbClr val="6C6963"/>
                </a:solidFill>
                <a:latin typeface="Times New Roman"/>
                <a:cs typeface="Times New Roman"/>
              </a:rPr>
              <a:t>Down</a:t>
            </a:r>
            <a:r>
              <a:rPr sz="4400" spc="-6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400" spc="70" dirty="0">
                <a:solidFill>
                  <a:srgbClr val="6C6963"/>
                </a:solidFill>
                <a:latin typeface="Times New Roman"/>
                <a:cs typeface="Times New Roman"/>
              </a:rPr>
              <a:t>Method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700" y="2768600"/>
            <a:ext cx="10556875" cy="85851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  <a:tabLst>
                <a:tab pos="8656955" algn="l"/>
              </a:tabLst>
            </a:pPr>
            <a:r>
              <a:rPr sz="2800" spc="40" dirty="0">
                <a:solidFill>
                  <a:srgbClr val="6C6963"/>
                </a:solidFill>
                <a:latin typeface="Times New Roman"/>
                <a:cs typeface="Times New Roman"/>
              </a:rPr>
              <a:t>When </a:t>
            </a:r>
            <a:r>
              <a:rPr sz="2800" spc="5" dirty="0">
                <a:solidFill>
                  <a:srgbClr val="6C6963"/>
                </a:solidFill>
                <a:latin typeface="Times New Roman"/>
                <a:cs typeface="Times New Roman"/>
              </a:rPr>
              <a:t>behaviour </a:t>
            </a:r>
            <a:r>
              <a:rPr sz="2800" spc="40" dirty="0">
                <a:solidFill>
                  <a:srgbClr val="6C6963"/>
                </a:solidFill>
                <a:latin typeface="Times New Roman"/>
                <a:cs typeface="Times New Roman"/>
              </a:rPr>
              <a:t>on </a:t>
            </a:r>
            <a:r>
              <a:rPr sz="2800" spc="6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2800" spc="-45" dirty="0">
                <a:solidFill>
                  <a:srgbClr val="6C6963"/>
                </a:solidFill>
                <a:latin typeface="Times New Roman"/>
                <a:cs typeface="Times New Roman"/>
              </a:rPr>
              <a:t>superclass </a:t>
            </a:r>
            <a:r>
              <a:rPr sz="2800" spc="-120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2800" spc="-10" dirty="0">
                <a:solidFill>
                  <a:srgbClr val="6C6963"/>
                </a:solidFill>
                <a:latin typeface="Times New Roman"/>
                <a:cs typeface="Times New Roman"/>
              </a:rPr>
              <a:t>relevant </a:t>
            </a:r>
            <a:r>
              <a:rPr sz="2800" spc="-40" dirty="0">
                <a:solidFill>
                  <a:srgbClr val="6C6963"/>
                </a:solidFill>
                <a:latin typeface="Times New Roman"/>
                <a:cs typeface="Times New Roman"/>
              </a:rPr>
              <a:t>only for</a:t>
            </a:r>
            <a:r>
              <a:rPr sz="2800" spc="1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6C6963"/>
                </a:solidFill>
                <a:latin typeface="Times New Roman"/>
                <a:cs typeface="Times New Roman"/>
              </a:rPr>
              <a:t>some</a:t>
            </a:r>
            <a:r>
              <a:rPr sz="2800" spc="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2800" spc="-70" dirty="0">
                <a:solidFill>
                  <a:srgbClr val="6C6963"/>
                </a:solidFill>
                <a:latin typeface="Times New Roman"/>
                <a:cs typeface="Times New Roman"/>
              </a:rPr>
              <a:t>its </a:t>
            </a:r>
            <a:r>
              <a:rPr sz="2800" spc="-65" dirty="0">
                <a:solidFill>
                  <a:srgbClr val="6C6963"/>
                </a:solidFill>
                <a:latin typeface="Times New Roman"/>
                <a:cs typeface="Times New Roman"/>
              </a:rPr>
              <a:t>subclasses,  </a:t>
            </a:r>
            <a:r>
              <a:rPr sz="2800" spc="-55" dirty="0">
                <a:solidFill>
                  <a:srgbClr val="6C6963"/>
                </a:solidFill>
                <a:latin typeface="Times New Roman"/>
                <a:cs typeface="Times New Roman"/>
              </a:rPr>
              <a:t>move </a:t>
            </a:r>
            <a:r>
              <a:rPr sz="2800" spc="-20" dirty="0">
                <a:solidFill>
                  <a:srgbClr val="6C6963"/>
                </a:solidFill>
                <a:latin typeface="Times New Roman"/>
                <a:cs typeface="Times New Roman"/>
              </a:rPr>
              <a:t>it </a:t>
            </a:r>
            <a:r>
              <a:rPr sz="2800" spc="1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2800" spc="-10" dirty="0">
                <a:solidFill>
                  <a:srgbClr val="6C6963"/>
                </a:solidFill>
                <a:latin typeface="Times New Roman"/>
                <a:cs typeface="Times New Roman"/>
              </a:rPr>
              <a:t>those</a:t>
            </a:r>
            <a:r>
              <a:rPr sz="2800" spc="5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6C6963"/>
                </a:solidFill>
                <a:latin typeface="Times New Roman"/>
                <a:cs typeface="Times New Roman"/>
              </a:rPr>
              <a:t>subclasses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44850" y="5551170"/>
            <a:ext cx="3263900" cy="1624965"/>
            <a:chOff x="3244850" y="5551170"/>
            <a:chExt cx="3263900" cy="1624965"/>
          </a:xfrm>
        </p:grpSpPr>
        <p:sp>
          <p:nvSpPr>
            <p:cNvPr id="8" name="object 8"/>
            <p:cNvSpPr/>
            <p:nvPr/>
          </p:nvSpPr>
          <p:spPr>
            <a:xfrm>
              <a:off x="5527039" y="555752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10" y="325119"/>
                  </a:lnTo>
                  <a:lnTo>
                    <a:pt x="803910" y="433489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27039" y="555752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1200" y="6519329"/>
              <a:ext cx="1625600" cy="650240"/>
            </a:xfrm>
            <a:custGeom>
              <a:avLst/>
              <a:gdLst/>
              <a:ahLst/>
              <a:cxnLst/>
              <a:rect l="l" t="t" r="r" b="b"/>
              <a:pathLst>
                <a:path w="1625600" h="650240">
                  <a:moveTo>
                    <a:pt x="0" y="0"/>
                  </a:moveTo>
                  <a:lnTo>
                    <a:pt x="1625600" y="0"/>
                  </a:lnTo>
                  <a:lnTo>
                    <a:pt x="162560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1200" y="6519329"/>
              <a:ext cx="1625600" cy="650240"/>
            </a:xfrm>
            <a:custGeom>
              <a:avLst/>
              <a:gdLst/>
              <a:ahLst/>
              <a:cxnLst/>
              <a:rect l="l" t="t" r="r" b="b"/>
              <a:pathLst>
                <a:path w="1625600" h="650240">
                  <a:moveTo>
                    <a:pt x="0" y="0"/>
                  </a:moveTo>
                  <a:lnTo>
                    <a:pt x="1625600" y="0"/>
                  </a:lnTo>
                  <a:lnTo>
                    <a:pt x="162560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51200" y="6519329"/>
            <a:ext cx="1625600" cy="65024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1165"/>
              </a:spcBef>
            </a:pPr>
            <a:r>
              <a:rPr sz="2200" dirty="0">
                <a:latin typeface="Arial"/>
                <a:cs typeface="Arial"/>
              </a:rPr>
              <a:t>Engineer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61120" y="4237139"/>
            <a:ext cx="2180590" cy="2288540"/>
            <a:chOff x="2161120" y="4237139"/>
            <a:chExt cx="2180590" cy="2288540"/>
          </a:xfrm>
        </p:grpSpPr>
        <p:sp>
          <p:nvSpPr>
            <p:cNvPr id="14" name="object 14"/>
            <p:cNvSpPr/>
            <p:nvPr/>
          </p:nvSpPr>
          <p:spPr>
            <a:xfrm>
              <a:off x="3251200" y="5622935"/>
              <a:ext cx="812800" cy="896619"/>
            </a:xfrm>
            <a:custGeom>
              <a:avLst/>
              <a:gdLst/>
              <a:ahLst/>
              <a:cxnLst/>
              <a:rect l="l" t="t" r="r" b="b"/>
              <a:pathLst>
                <a:path w="812800" h="896620">
                  <a:moveTo>
                    <a:pt x="812800" y="896393"/>
                  </a:moveTo>
                  <a:lnTo>
                    <a:pt x="812800" y="462901"/>
                  </a:lnTo>
                  <a:lnTo>
                    <a:pt x="0" y="462901"/>
                  </a:lnTo>
                  <a:lnTo>
                    <a:pt x="0" y="6349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23895" y="557467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5" y="0"/>
                  </a:moveTo>
                  <a:lnTo>
                    <a:pt x="0" y="54609"/>
                  </a:lnTo>
                  <a:lnTo>
                    <a:pt x="54609" y="54609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67470" y="5622935"/>
              <a:ext cx="1083945" cy="896619"/>
            </a:xfrm>
            <a:custGeom>
              <a:avLst/>
              <a:gdLst/>
              <a:ahLst/>
              <a:cxnLst/>
              <a:rect l="l" t="t" r="r" b="b"/>
              <a:pathLst>
                <a:path w="1083945" h="896620">
                  <a:moveTo>
                    <a:pt x="0" y="896393"/>
                  </a:moveTo>
                  <a:lnTo>
                    <a:pt x="0" y="462901"/>
                  </a:lnTo>
                  <a:lnTo>
                    <a:pt x="1083732" y="462901"/>
                  </a:lnTo>
                  <a:lnTo>
                    <a:pt x="1083732" y="6349"/>
                  </a:lnTo>
                  <a:lnTo>
                    <a:pt x="108373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23895" y="557467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5" y="0"/>
                  </a:moveTo>
                  <a:lnTo>
                    <a:pt x="0" y="54609"/>
                  </a:lnTo>
                  <a:lnTo>
                    <a:pt x="54609" y="54609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7470" y="4243489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4">
                  <a:moveTo>
                    <a:pt x="0" y="0"/>
                  </a:moveTo>
                  <a:lnTo>
                    <a:pt x="2167458" y="0"/>
                  </a:lnTo>
                  <a:lnTo>
                    <a:pt x="2167458" y="1408861"/>
                  </a:lnTo>
                  <a:lnTo>
                    <a:pt x="0" y="1408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7470" y="4243489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4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67470" y="4243489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479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2085"/>
              </a:spcBef>
            </a:pPr>
            <a:r>
              <a:rPr sz="2200" dirty="0">
                <a:latin typeface="Arial"/>
                <a:cs typeface="Arial"/>
              </a:rPr>
              <a:t>Employee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7470" y="5080000"/>
            <a:ext cx="216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getQuota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94130" y="4885131"/>
            <a:ext cx="3047365" cy="2291080"/>
            <a:chOff x="1294130" y="4885131"/>
            <a:chExt cx="3047365" cy="2291080"/>
          </a:xfrm>
        </p:grpSpPr>
        <p:sp>
          <p:nvSpPr>
            <p:cNvPr id="23" name="object 23"/>
            <p:cNvSpPr/>
            <p:nvPr/>
          </p:nvSpPr>
          <p:spPr>
            <a:xfrm>
              <a:off x="2167470" y="4891481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7470" y="500211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34004" y="565235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5" h="325120">
                  <a:moveTo>
                    <a:pt x="216065" y="0"/>
                  </a:moveTo>
                  <a:lnTo>
                    <a:pt x="0" y="325119"/>
                  </a:lnTo>
                  <a:lnTo>
                    <a:pt x="432130" y="325119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34015" y="565235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5" h="325120">
                  <a:moveTo>
                    <a:pt x="216060" y="0"/>
                  </a:moveTo>
                  <a:lnTo>
                    <a:pt x="432119" y="325120"/>
                  </a:lnTo>
                  <a:lnTo>
                    <a:pt x="0" y="325120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0480" y="6519329"/>
              <a:ext cx="1734185" cy="650240"/>
            </a:xfrm>
            <a:custGeom>
              <a:avLst/>
              <a:gdLst/>
              <a:ahLst/>
              <a:cxnLst/>
              <a:rect l="l" t="t" r="r" b="b"/>
              <a:pathLst>
                <a:path w="1734185" h="650240">
                  <a:moveTo>
                    <a:pt x="0" y="0"/>
                  </a:moveTo>
                  <a:lnTo>
                    <a:pt x="1733969" y="0"/>
                  </a:lnTo>
                  <a:lnTo>
                    <a:pt x="173396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0480" y="6519329"/>
              <a:ext cx="1734185" cy="650240"/>
            </a:xfrm>
            <a:custGeom>
              <a:avLst/>
              <a:gdLst/>
              <a:ahLst/>
              <a:cxnLst/>
              <a:rect l="l" t="t" r="r" b="b"/>
              <a:pathLst>
                <a:path w="1734185" h="650240">
                  <a:moveTo>
                    <a:pt x="0" y="0"/>
                  </a:moveTo>
                  <a:lnTo>
                    <a:pt x="1733969" y="0"/>
                  </a:lnTo>
                  <a:lnTo>
                    <a:pt x="173396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00480" y="6519329"/>
            <a:ext cx="1734185" cy="65024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1165"/>
              </a:spcBef>
            </a:pPr>
            <a:r>
              <a:rPr sz="2200" dirty="0">
                <a:latin typeface="Arial"/>
                <a:cs typeface="Arial"/>
              </a:rPr>
              <a:t>Salesman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363041" y="5953048"/>
            <a:ext cx="2180590" cy="1421765"/>
            <a:chOff x="7363041" y="5953048"/>
            <a:chExt cx="2180590" cy="1421765"/>
          </a:xfrm>
        </p:grpSpPr>
        <p:sp>
          <p:nvSpPr>
            <p:cNvPr id="31" name="object 31"/>
            <p:cNvSpPr/>
            <p:nvPr/>
          </p:nvSpPr>
          <p:spPr>
            <a:xfrm>
              <a:off x="7369391" y="5959398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58" y="0"/>
                  </a:lnTo>
                  <a:lnTo>
                    <a:pt x="2167458" y="1408861"/>
                  </a:lnTo>
                  <a:lnTo>
                    <a:pt x="0" y="1408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69391" y="5959398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369391" y="5959398"/>
            <a:ext cx="2167890" cy="6426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352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075"/>
              </a:spcBef>
            </a:pPr>
            <a:r>
              <a:rPr sz="2200" dirty="0">
                <a:latin typeface="Arial"/>
                <a:cs typeface="Arial"/>
              </a:rPr>
              <a:t>Salesman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69391" y="6726628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334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735"/>
              </a:spcBef>
            </a:pPr>
            <a:r>
              <a:rPr sz="1800" dirty="0">
                <a:latin typeface="Arial"/>
                <a:cs typeface="Arial"/>
              </a:rPr>
              <a:t>getQuota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363041" y="4237139"/>
            <a:ext cx="3263900" cy="2489835"/>
            <a:chOff x="7363041" y="4237139"/>
            <a:chExt cx="3263900" cy="2489835"/>
          </a:xfrm>
        </p:grpSpPr>
        <p:sp>
          <p:nvSpPr>
            <p:cNvPr id="36" name="object 36"/>
            <p:cNvSpPr/>
            <p:nvPr/>
          </p:nvSpPr>
          <p:spPr>
            <a:xfrm>
              <a:off x="7369391" y="660739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69391" y="671802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03360" y="4243489"/>
              <a:ext cx="1517650" cy="867410"/>
            </a:xfrm>
            <a:custGeom>
              <a:avLst/>
              <a:gdLst/>
              <a:ahLst/>
              <a:cxnLst/>
              <a:rect l="l" t="t" r="r" b="b"/>
              <a:pathLst>
                <a:path w="1517650" h="867410">
                  <a:moveTo>
                    <a:pt x="0" y="0"/>
                  </a:moveTo>
                  <a:lnTo>
                    <a:pt x="1517230" y="0"/>
                  </a:lnTo>
                  <a:lnTo>
                    <a:pt x="1517230" y="866990"/>
                  </a:lnTo>
                  <a:lnTo>
                    <a:pt x="0" y="86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03360" y="4243489"/>
              <a:ext cx="1517650" cy="867410"/>
            </a:xfrm>
            <a:custGeom>
              <a:avLst/>
              <a:gdLst/>
              <a:ahLst/>
              <a:cxnLst/>
              <a:rect l="l" t="t" r="r" b="b"/>
              <a:pathLst>
                <a:path w="1517650" h="867410">
                  <a:moveTo>
                    <a:pt x="0" y="0"/>
                  </a:moveTo>
                  <a:lnTo>
                    <a:pt x="1517230" y="0"/>
                  </a:lnTo>
                  <a:lnTo>
                    <a:pt x="1517230" y="866987"/>
                  </a:lnTo>
                  <a:lnTo>
                    <a:pt x="0" y="866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103359" y="4243489"/>
            <a:ext cx="1517650" cy="867410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985"/>
              </a:spcBef>
            </a:pPr>
            <a:r>
              <a:rPr sz="2200" dirty="0">
                <a:latin typeface="Arial"/>
                <a:cs typeface="Arial"/>
              </a:rPr>
              <a:t>Employee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446769" y="5123129"/>
            <a:ext cx="3263900" cy="1492885"/>
            <a:chOff x="8446769" y="5123129"/>
            <a:chExt cx="3263900" cy="1492885"/>
          </a:xfrm>
        </p:grpSpPr>
        <p:sp>
          <p:nvSpPr>
            <p:cNvPr id="42" name="object 42"/>
            <p:cNvSpPr/>
            <p:nvPr/>
          </p:nvSpPr>
          <p:spPr>
            <a:xfrm>
              <a:off x="8453119" y="5171390"/>
              <a:ext cx="1409065" cy="788035"/>
            </a:xfrm>
            <a:custGeom>
              <a:avLst/>
              <a:gdLst/>
              <a:ahLst/>
              <a:cxnLst/>
              <a:rect l="l" t="t" r="r" b="b"/>
              <a:pathLst>
                <a:path w="1409065" h="788035">
                  <a:moveTo>
                    <a:pt x="0" y="788021"/>
                  </a:moveTo>
                  <a:lnTo>
                    <a:pt x="0" y="408713"/>
                  </a:lnTo>
                  <a:lnTo>
                    <a:pt x="1408849" y="408713"/>
                  </a:lnTo>
                  <a:lnTo>
                    <a:pt x="1408849" y="6350"/>
                  </a:lnTo>
                  <a:lnTo>
                    <a:pt x="14088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34663" y="5123129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7304" y="0"/>
                  </a:moveTo>
                  <a:lnTo>
                    <a:pt x="0" y="54610"/>
                  </a:lnTo>
                  <a:lnTo>
                    <a:pt x="54609" y="54610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78719" y="5959398"/>
              <a:ext cx="1625600" cy="650240"/>
            </a:xfrm>
            <a:custGeom>
              <a:avLst/>
              <a:gdLst/>
              <a:ahLst/>
              <a:cxnLst/>
              <a:rect l="l" t="t" r="r" b="b"/>
              <a:pathLst>
                <a:path w="1625600" h="650240">
                  <a:moveTo>
                    <a:pt x="0" y="0"/>
                  </a:moveTo>
                  <a:lnTo>
                    <a:pt x="1625600" y="0"/>
                  </a:lnTo>
                  <a:lnTo>
                    <a:pt x="1625600" y="650239"/>
                  </a:lnTo>
                  <a:lnTo>
                    <a:pt x="0" y="650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078719" y="5959398"/>
              <a:ext cx="1625600" cy="650240"/>
            </a:xfrm>
            <a:custGeom>
              <a:avLst/>
              <a:gdLst/>
              <a:ahLst/>
              <a:cxnLst/>
              <a:rect l="l" t="t" r="r" b="b"/>
              <a:pathLst>
                <a:path w="1625600" h="650240">
                  <a:moveTo>
                    <a:pt x="0" y="0"/>
                  </a:moveTo>
                  <a:lnTo>
                    <a:pt x="1625600" y="0"/>
                  </a:lnTo>
                  <a:lnTo>
                    <a:pt x="162560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078719" y="5959398"/>
            <a:ext cx="1625600" cy="65024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175"/>
              </a:spcBef>
            </a:pPr>
            <a:r>
              <a:rPr sz="2200" dirty="0">
                <a:latin typeface="Arial"/>
                <a:cs typeface="Arial"/>
              </a:rPr>
              <a:t>Engineer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638434" y="5104129"/>
            <a:ext cx="1205865" cy="861694"/>
            <a:chOff x="9638434" y="5104129"/>
            <a:chExt cx="1205865" cy="861694"/>
          </a:xfrm>
        </p:grpSpPr>
        <p:sp>
          <p:nvSpPr>
            <p:cNvPr id="48" name="object 48"/>
            <p:cNvSpPr/>
            <p:nvPr/>
          </p:nvSpPr>
          <p:spPr>
            <a:xfrm>
              <a:off x="9861968" y="5171390"/>
              <a:ext cx="975360" cy="788035"/>
            </a:xfrm>
            <a:custGeom>
              <a:avLst/>
              <a:gdLst/>
              <a:ahLst/>
              <a:cxnLst/>
              <a:rect l="l" t="t" r="r" b="b"/>
              <a:pathLst>
                <a:path w="975359" h="788035">
                  <a:moveTo>
                    <a:pt x="975359" y="788021"/>
                  </a:moveTo>
                  <a:lnTo>
                    <a:pt x="975359" y="408713"/>
                  </a:lnTo>
                  <a:lnTo>
                    <a:pt x="0" y="408713"/>
                  </a:lnTo>
                  <a:lnTo>
                    <a:pt x="0" y="635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834663" y="5123129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7304" y="0"/>
                  </a:moveTo>
                  <a:lnTo>
                    <a:pt x="0" y="54610"/>
                  </a:lnTo>
                  <a:lnTo>
                    <a:pt x="54609" y="54610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44786" y="5110479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52" y="0"/>
                  </a:moveTo>
                  <a:lnTo>
                    <a:pt x="0" y="325120"/>
                  </a:lnTo>
                  <a:lnTo>
                    <a:pt x="432117" y="325120"/>
                  </a:lnTo>
                  <a:lnTo>
                    <a:pt x="216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44784" y="5110479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0" y="0"/>
                  </a:moveTo>
                  <a:lnTo>
                    <a:pt x="432119" y="325120"/>
                  </a:lnTo>
                  <a:lnTo>
                    <a:pt x="0" y="325120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064000" y="6459449"/>
              <a:ext cx="975360" cy="788035"/>
            </a:xfrm>
            <a:custGeom>
              <a:avLst/>
              <a:gdLst/>
              <a:ahLst/>
              <a:cxnLst/>
              <a:rect l="l" t="t" r="r" b="b"/>
              <a:pathLst>
                <a:path w="975360" h="788034">
                  <a:moveTo>
                    <a:pt x="975360" y="788021"/>
                  </a:moveTo>
                  <a:lnTo>
                    <a:pt x="975360" y="408713"/>
                  </a:lnTo>
                  <a:lnTo>
                    <a:pt x="0" y="408713"/>
                  </a:lnTo>
                  <a:lnTo>
                    <a:pt x="0" y="6349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36695" y="641118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4" y="0"/>
                  </a:moveTo>
                  <a:lnTo>
                    <a:pt x="0" y="54610"/>
                  </a:lnTo>
                  <a:lnTo>
                    <a:pt x="54609" y="54610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6591" y="68275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09" y="0"/>
                  </a:moveTo>
                  <a:lnTo>
                    <a:pt x="803909" y="108369"/>
                  </a:lnTo>
                  <a:lnTo>
                    <a:pt x="0" y="108369"/>
                  </a:lnTo>
                  <a:lnTo>
                    <a:pt x="0" y="325119"/>
                  </a:lnTo>
                  <a:lnTo>
                    <a:pt x="803909" y="325119"/>
                  </a:lnTo>
                  <a:lnTo>
                    <a:pt x="803909" y="433489"/>
                  </a:lnTo>
                  <a:lnTo>
                    <a:pt x="975359" y="216750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6591" y="68275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57070" y="8006080"/>
              <a:ext cx="1734185" cy="650240"/>
            </a:xfrm>
            <a:custGeom>
              <a:avLst/>
              <a:gdLst/>
              <a:ahLst/>
              <a:cxnLst/>
              <a:rect l="l" t="t" r="r" b="b"/>
              <a:pathLst>
                <a:path w="1734184" h="650240">
                  <a:moveTo>
                    <a:pt x="0" y="0"/>
                  </a:moveTo>
                  <a:lnTo>
                    <a:pt x="1733969" y="0"/>
                  </a:lnTo>
                  <a:lnTo>
                    <a:pt x="173396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57070" y="8006080"/>
              <a:ext cx="1734185" cy="650240"/>
            </a:xfrm>
            <a:custGeom>
              <a:avLst/>
              <a:gdLst/>
              <a:ahLst/>
              <a:cxnLst/>
              <a:rect l="l" t="t" r="r" b="b"/>
              <a:pathLst>
                <a:path w="1734184" h="650240">
                  <a:moveTo>
                    <a:pt x="0" y="0"/>
                  </a:moveTo>
                  <a:lnTo>
                    <a:pt x="1733969" y="0"/>
                  </a:lnTo>
                  <a:lnTo>
                    <a:pt x="1733969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57070" y="8006080"/>
            <a:ext cx="1734185" cy="65024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latin typeface="Arial"/>
                <a:cs typeface="Arial"/>
              </a:rPr>
              <a:t>ASCIIPrinter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801441" y="7999730"/>
            <a:ext cx="1638300" cy="662940"/>
            <a:chOff x="9801441" y="7999730"/>
            <a:chExt cx="1638300" cy="662940"/>
          </a:xfrm>
        </p:grpSpPr>
        <p:sp>
          <p:nvSpPr>
            <p:cNvPr id="11" name="object 11"/>
            <p:cNvSpPr/>
            <p:nvPr/>
          </p:nvSpPr>
          <p:spPr>
            <a:xfrm>
              <a:off x="9807791" y="8006080"/>
              <a:ext cx="1625600" cy="650240"/>
            </a:xfrm>
            <a:custGeom>
              <a:avLst/>
              <a:gdLst/>
              <a:ahLst/>
              <a:cxnLst/>
              <a:rect l="l" t="t" r="r" b="b"/>
              <a:pathLst>
                <a:path w="1625600" h="650240">
                  <a:moveTo>
                    <a:pt x="0" y="0"/>
                  </a:moveTo>
                  <a:lnTo>
                    <a:pt x="1625600" y="0"/>
                  </a:lnTo>
                  <a:lnTo>
                    <a:pt x="162560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07791" y="8006080"/>
              <a:ext cx="1625600" cy="650240"/>
            </a:xfrm>
            <a:custGeom>
              <a:avLst/>
              <a:gdLst/>
              <a:ahLst/>
              <a:cxnLst/>
              <a:rect l="l" t="t" r="r" b="b"/>
              <a:pathLst>
                <a:path w="1625600" h="650240">
                  <a:moveTo>
                    <a:pt x="0" y="0"/>
                  </a:moveTo>
                  <a:lnTo>
                    <a:pt x="1625600" y="0"/>
                  </a:lnTo>
                  <a:lnTo>
                    <a:pt x="1625600" y="650240"/>
                  </a:lnTo>
                  <a:lnTo>
                    <a:pt x="0" y="6502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807788" y="8006080"/>
            <a:ext cx="1625600" cy="65024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latin typeface="Arial"/>
                <a:cs typeface="Arial"/>
              </a:rPr>
              <a:t>PSPrinter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17698" y="5723890"/>
            <a:ext cx="2180590" cy="2288540"/>
            <a:chOff x="8717698" y="5723890"/>
            <a:chExt cx="2180590" cy="2288540"/>
          </a:xfrm>
        </p:grpSpPr>
        <p:sp>
          <p:nvSpPr>
            <p:cNvPr id="15" name="object 15"/>
            <p:cNvSpPr/>
            <p:nvPr/>
          </p:nvSpPr>
          <p:spPr>
            <a:xfrm>
              <a:off x="9807790" y="7109686"/>
              <a:ext cx="812800" cy="896619"/>
            </a:xfrm>
            <a:custGeom>
              <a:avLst/>
              <a:gdLst/>
              <a:ahLst/>
              <a:cxnLst/>
              <a:rect l="l" t="t" r="r" b="b"/>
              <a:pathLst>
                <a:path w="812800" h="896620">
                  <a:moveTo>
                    <a:pt x="812800" y="896393"/>
                  </a:moveTo>
                  <a:lnTo>
                    <a:pt x="812800" y="462901"/>
                  </a:lnTo>
                  <a:lnTo>
                    <a:pt x="0" y="462901"/>
                  </a:lnTo>
                  <a:lnTo>
                    <a:pt x="0" y="6349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80485" y="706142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7305" y="0"/>
                  </a:moveTo>
                  <a:lnTo>
                    <a:pt x="0" y="54609"/>
                  </a:lnTo>
                  <a:lnTo>
                    <a:pt x="54610" y="54609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24048" y="7109686"/>
              <a:ext cx="1083945" cy="896619"/>
            </a:xfrm>
            <a:custGeom>
              <a:avLst/>
              <a:gdLst/>
              <a:ahLst/>
              <a:cxnLst/>
              <a:rect l="l" t="t" r="r" b="b"/>
              <a:pathLst>
                <a:path w="1083945" h="896620">
                  <a:moveTo>
                    <a:pt x="0" y="896393"/>
                  </a:moveTo>
                  <a:lnTo>
                    <a:pt x="0" y="462901"/>
                  </a:lnTo>
                  <a:lnTo>
                    <a:pt x="1083732" y="462901"/>
                  </a:lnTo>
                  <a:lnTo>
                    <a:pt x="1083732" y="6349"/>
                  </a:lnTo>
                  <a:lnTo>
                    <a:pt x="108373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80485" y="706142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7305" y="0"/>
                  </a:moveTo>
                  <a:lnTo>
                    <a:pt x="0" y="54609"/>
                  </a:lnTo>
                  <a:lnTo>
                    <a:pt x="54610" y="54609"/>
                  </a:lnTo>
                  <a:lnTo>
                    <a:pt x="2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24048" y="5730240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24048" y="5730240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24048" y="5730240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416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2080"/>
              </a:spcBef>
            </a:pPr>
            <a:r>
              <a:rPr sz="2200" spc="-5" dirty="0">
                <a:latin typeface="Arial"/>
                <a:cs typeface="Arial"/>
              </a:rPr>
              <a:t>Printserver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24048" y="6578600"/>
            <a:ext cx="2167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accept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65059" y="6371869"/>
            <a:ext cx="9333230" cy="2291080"/>
            <a:chOff x="1565059" y="6371869"/>
            <a:chExt cx="9333230" cy="2291080"/>
          </a:xfrm>
        </p:grpSpPr>
        <p:sp>
          <p:nvSpPr>
            <p:cNvPr id="24" name="object 24"/>
            <p:cNvSpPr/>
            <p:nvPr/>
          </p:nvSpPr>
          <p:spPr>
            <a:xfrm>
              <a:off x="8724049" y="637821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24049" y="6488848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90595" y="7139088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5" y="0"/>
                  </a:moveTo>
                  <a:lnTo>
                    <a:pt x="0" y="325119"/>
                  </a:lnTo>
                  <a:lnTo>
                    <a:pt x="432117" y="325119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90593" y="7139088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0" y="0"/>
                  </a:moveTo>
                  <a:lnTo>
                    <a:pt x="432119" y="325119"/>
                  </a:lnTo>
                  <a:lnTo>
                    <a:pt x="0" y="325119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71409" y="7247470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71409" y="7247470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571409" y="7247470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781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2030"/>
              </a:spcBef>
            </a:pPr>
            <a:r>
              <a:rPr sz="2200" spc="-5" dirty="0">
                <a:latin typeface="Arial"/>
                <a:cs typeface="Arial"/>
              </a:rPr>
              <a:t>ASCIIPrinter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71409" y="8014687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63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latin typeface="Arial"/>
                <a:cs typeface="Arial"/>
              </a:rPr>
              <a:t>accept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65059" y="7241120"/>
            <a:ext cx="4565015" cy="1421765"/>
            <a:chOff x="1565059" y="7241120"/>
            <a:chExt cx="4565015" cy="1421765"/>
          </a:xfrm>
        </p:grpSpPr>
        <p:sp>
          <p:nvSpPr>
            <p:cNvPr id="33" name="object 33"/>
            <p:cNvSpPr/>
            <p:nvPr/>
          </p:nvSpPr>
          <p:spPr>
            <a:xfrm>
              <a:off x="1571409" y="789545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71409" y="800607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55630" y="7247470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58" y="0"/>
                  </a:lnTo>
                  <a:lnTo>
                    <a:pt x="2167458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5630" y="7247470"/>
              <a:ext cx="2167890" cy="1409065"/>
            </a:xfrm>
            <a:custGeom>
              <a:avLst/>
              <a:gdLst/>
              <a:ahLst/>
              <a:cxnLst/>
              <a:rect l="l" t="t" r="r" b="b"/>
              <a:pathLst>
                <a:path w="2167890" h="1409065">
                  <a:moveTo>
                    <a:pt x="0" y="0"/>
                  </a:moveTo>
                  <a:lnTo>
                    <a:pt x="2167470" y="0"/>
                  </a:lnTo>
                  <a:lnTo>
                    <a:pt x="2167470" y="1408849"/>
                  </a:lnTo>
                  <a:lnTo>
                    <a:pt x="0" y="14088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955631" y="7247470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78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030"/>
              </a:spcBef>
            </a:pPr>
            <a:r>
              <a:rPr sz="2200" spc="-5" dirty="0">
                <a:latin typeface="Arial"/>
                <a:cs typeface="Arial"/>
              </a:rPr>
              <a:t>PSPrinter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55631" y="8014687"/>
            <a:ext cx="2167890" cy="6419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6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90"/>
              </a:spcBef>
            </a:pPr>
            <a:r>
              <a:rPr sz="1800" dirty="0">
                <a:latin typeface="Arial"/>
                <a:cs typeface="Arial"/>
              </a:rPr>
              <a:t>accept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99040" y="5543270"/>
            <a:ext cx="2830830" cy="2471420"/>
            <a:chOff x="3299040" y="5543270"/>
            <a:chExt cx="2830830" cy="2471420"/>
          </a:xfrm>
        </p:grpSpPr>
        <p:sp>
          <p:nvSpPr>
            <p:cNvPr id="40" name="object 40"/>
            <p:cNvSpPr/>
            <p:nvPr/>
          </p:nvSpPr>
          <p:spPr>
            <a:xfrm>
              <a:off x="3955630" y="789545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55630" y="800607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5390" y="5549620"/>
              <a:ext cx="1517650" cy="867410"/>
            </a:xfrm>
            <a:custGeom>
              <a:avLst/>
              <a:gdLst/>
              <a:ahLst/>
              <a:cxnLst/>
              <a:rect l="l" t="t" r="r" b="b"/>
              <a:pathLst>
                <a:path w="1517650" h="867410">
                  <a:moveTo>
                    <a:pt x="0" y="0"/>
                  </a:moveTo>
                  <a:lnTo>
                    <a:pt x="1517218" y="0"/>
                  </a:lnTo>
                  <a:lnTo>
                    <a:pt x="1517218" y="866990"/>
                  </a:lnTo>
                  <a:lnTo>
                    <a:pt x="0" y="86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5390" y="5549620"/>
              <a:ext cx="1517650" cy="867410"/>
            </a:xfrm>
            <a:custGeom>
              <a:avLst/>
              <a:gdLst/>
              <a:ahLst/>
              <a:cxnLst/>
              <a:rect l="l" t="t" r="r" b="b"/>
              <a:pathLst>
                <a:path w="1517650" h="867410">
                  <a:moveTo>
                    <a:pt x="0" y="0"/>
                  </a:moveTo>
                  <a:lnTo>
                    <a:pt x="1517230" y="0"/>
                  </a:lnTo>
                  <a:lnTo>
                    <a:pt x="1517230" y="866987"/>
                  </a:lnTo>
                  <a:lnTo>
                    <a:pt x="0" y="866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305390" y="5549620"/>
            <a:ext cx="1517650" cy="867410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000"/>
              </a:spcBef>
            </a:pPr>
            <a:r>
              <a:rPr sz="2200" spc="-5" dirty="0">
                <a:latin typeface="Arial"/>
                <a:cs typeface="Arial"/>
              </a:rPr>
              <a:t>Printserver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48800" y="571500"/>
            <a:ext cx="7066915" cy="6682740"/>
            <a:chOff x="2648800" y="571500"/>
            <a:chExt cx="7066915" cy="6682740"/>
          </a:xfrm>
        </p:grpSpPr>
        <p:sp>
          <p:nvSpPr>
            <p:cNvPr id="46" name="object 46"/>
            <p:cNvSpPr/>
            <p:nvPr/>
          </p:nvSpPr>
          <p:spPr>
            <a:xfrm>
              <a:off x="2655150" y="6459449"/>
              <a:ext cx="1409065" cy="788035"/>
            </a:xfrm>
            <a:custGeom>
              <a:avLst/>
              <a:gdLst/>
              <a:ahLst/>
              <a:cxnLst/>
              <a:rect l="l" t="t" r="r" b="b"/>
              <a:pathLst>
                <a:path w="1409064" h="788034">
                  <a:moveTo>
                    <a:pt x="0" y="788021"/>
                  </a:moveTo>
                  <a:lnTo>
                    <a:pt x="0" y="408713"/>
                  </a:lnTo>
                  <a:lnTo>
                    <a:pt x="1408849" y="408713"/>
                  </a:lnTo>
                  <a:lnTo>
                    <a:pt x="1408849" y="6349"/>
                  </a:lnTo>
                  <a:lnTo>
                    <a:pt x="14088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36694" y="6411188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4" y="0"/>
                  </a:moveTo>
                  <a:lnTo>
                    <a:pt x="0" y="54610"/>
                  </a:lnTo>
                  <a:lnTo>
                    <a:pt x="54609" y="54610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46804" y="6416598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5" h="325120">
                  <a:moveTo>
                    <a:pt x="216065" y="0"/>
                  </a:moveTo>
                  <a:lnTo>
                    <a:pt x="0" y="325119"/>
                  </a:lnTo>
                  <a:lnTo>
                    <a:pt x="432130" y="325119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46815" y="6416598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5" h="325120">
                  <a:moveTo>
                    <a:pt x="216060" y="0"/>
                  </a:moveTo>
                  <a:lnTo>
                    <a:pt x="432119" y="325120"/>
                  </a:lnTo>
                  <a:lnTo>
                    <a:pt x="0" y="325120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63900" y="571500"/>
              <a:ext cx="6451600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3276600" y="431800"/>
            <a:ext cx="6464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Dealing </a:t>
            </a:r>
            <a:r>
              <a:rPr sz="4400" spc="-35" dirty="0"/>
              <a:t>with</a:t>
            </a:r>
            <a:r>
              <a:rPr sz="4400" spc="-60" dirty="0"/>
              <a:t> </a:t>
            </a:r>
            <a:r>
              <a:rPr sz="4400" dirty="0"/>
              <a:t>Generalisation:</a:t>
            </a:r>
            <a:endParaRPr sz="4400"/>
          </a:p>
        </p:txBody>
      </p:sp>
      <p:sp>
        <p:nvSpPr>
          <p:cNvPr id="52" name="object 52"/>
          <p:cNvSpPr/>
          <p:nvPr/>
        </p:nvSpPr>
        <p:spPr>
          <a:xfrm>
            <a:off x="4394200" y="1219200"/>
            <a:ext cx="4254500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381500" y="1079500"/>
            <a:ext cx="42519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865" algn="l"/>
                <a:tab pos="2446020" algn="l"/>
              </a:tabLst>
            </a:pPr>
            <a:r>
              <a:rPr sz="4400" dirty="0">
                <a:solidFill>
                  <a:srgbClr val="6C6963"/>
                </a:solidFill>
                <a:latin typeface="Times New Roman"/>
                <a:cs typeface="Times New Roman"/>
              </a:rPr>
              <a:t>2.	</a:t>
            </a:r>
            <a:r>
              <a:rPr sz="4400" spc="25" dirty="0">
                <a:solidFill>
                  <a:srgbClr val="6C6963"/>
                </a:solidFill>
                <a:latin typeface="Times New Roman"/>
                <a:cs typeface="Times New Roman"/>
              </a:rPr>
              <a:t>P</a:t>
            </a:r>
            <a:r>
              <a:rPr sz="4400" spc="-50" dirty="0">
                <a:solidFill>
                  <a:srgbClr val="6C6963"/>
                </a:solidFill>
                <a:latin typeface="Times New Roman"/>
                <a:cs typeface="Times New Roman"/>
              </a:rPr>
              <a:t>u</a:t>
            </a:r>
            <a:r>
              <a:rPr sz="4400" spc="-35" dirty="0">
                <a:solidFill>
                  <a:srgbClr val="6C6963"/>
                </a:solidFill>
                <a:latin typeface="Times New Roman"/>
                <a:cs typeface="Times New Roman"/>
              </a:rPr>
              <a:t>l</a:t>
            </a:r>
            <a:r>
              <a:rPr sz="4400" spc="-170" dirty="0">
                <a:solidFill>
                  <a:srgbClr val="6C6963"/>
                </a:solidFill>
                <a:latin typeface="Times New Roman"/>
                <a:cs typeface="Times New Roman"/>
              </a:rPr>
              <a:t>l</a:t>
            </a:r>
            <a:r>
              <a:rPr sz="4400" spc="-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400" spc="150" dirty="0">
                <a:solidFill>
                  <a:srgbClr val="6C6963"/>
                </a:solidFill>
                <a:latin typeface="Times New Roman"/>
                <a:cs typeface="Times New Roman"/>
              </a:rPr>
              <a:t>Up</a:t>
            </a:r>
            <a:r>
              <a:rPr sz="4400" dirty="0">
                <a:solidFill>
                  <a:srgbClr val="6C6963"/>
                </a:solidFill>
                <a:latin typeface="Times New Roman"/>
                <a:cs typeface="Times New Roman"/>
              </a:rPr>
              <a:t>	</a:t>
            </a:r>
            <a:r>
              <a:rPr sz="4400" spc="160" dirty="0">
                <a:solidFill>
                  <a:srgbClr val="6C6963"/>
                </a:solidFill>
                <a:latin typeface="Times New Roman"/>
                <a:cs typeface="Times New Roman"/>
              </a:rPr>
              <a:t>M</a:t>
            </a:r>
            <a:r>
              <a:rPr sz="4400" spc="-30" dirty="0">
                <a:solidFill>
                  <a:srgbClr val="6C6963"/>
                </a:solidFill>
                <a:latin typeface="Times New Roman"/>
                <a:cs typeface="Times New Roman"/>
              </a:rPr>
              <a:t>e</a:t>
            </a:r>
            <a:r>
              <a:rPr sz="4400" spc="6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4400" spc="135" dirty="0">
                <a:solidFill>
                  <a:srgbClr val="6C6963"/>
                </a:solidFill>
                <a:latin typeface="Times New Roman"/>
                <a:cs typeface="Times New Roman"/>
              </a:rPr>
              <a:t>h</a:t>
            </a:r>
            <a:r>
              <a:rPr sz="4400" spc="45" dirty="0">
                <a:solidFill>
                  <a:srgbClr val="6C6963"/>
                </a:solidFill>
                <a:latin typeface="Times New Roman"/>
                <a:cs typeface="Times New Roman"/>
              </a:rPr>
              <a:t>od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800100" y="2781300"/>
            <a:ext cx="11108690" cy="24231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770255">
              <a:lnSpc>
                <a:spcPts val="2800"/>
              </a:lnSpc>
              <a:spcBef>
                <a:spcPts val="260"/>
              </a:spcBef>
            </a:pP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Simple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variant: </a:t>
            </a:r>
            <a:r>
              <a:rPr sz="2400" spc="-50" dirty="0">
                <a:solidFill>
                  <a:srgbClr val="6C6963"/>
                </a:solidFill>
                <a:latin typeface="Times New Roman"/>
                <a:cs typeface="Times New Roman"/>
              </a:rPr>
              <a:t>look </a:t>
            </a:r>
            <a:r>
              <a:rPr sz="2400" spc="-35" dirty="0">
                <a:solidFill>
                  <a:srgbClr val="6C6963"/>
                </a:solidFill>
                <a:latin typeface="Times New Roman"/>
                <a:cs typeface="Times New Roman"/>
              </a:rPr>
              <a:t>for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same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name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subclasses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do </a:t>
            </a:r>
            <a:r>
              <a:rPr sz="2400" spc="35" dirty="0">
                <a:solidFill>
                  <a:srgbClr val="6C6963"/>
                </a:solidFill>
                <a:latin typeface="Times New Roman"/>
                <a:cs typeface="Times New Roman"/>
              </a:rPr>
              <a:t>not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appear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in  </a:t>
            </a:r>
            <a:r>
              <a:rPr sz="2400" spc="-40" dirty="0">
                <a:solidFill>
                  <a:srgbClr val="6C6963"/>
                </a:solidFill>
                <a:latin typeface="Times New Roman"/>
                <a:cs typeface="Times New Roman"/>
              </a:rPr>
              <a:t>superclass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More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complex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variant: 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do </a:t>
            </a:r>
            <a:r>
              <a:rPr sz="2400" spc="35" dirty="0">
                <a:solidFill>
                  <a:srgbClr val="6C6963"/>
                </a:solidFill>
                <a:latin typeface="Times New Roman"/>
                <a:cs typeface="Times New Roman"/>
              </a:rPr>
              <a:t>not </a:t>
            </a:r>
            <a:r>
              <a:rPr sz="2400" spc="-50" dirty="0">
                <a:solidFill>
                  <a:srgbClr val="6C6963"/>
                </a:solidFill>
                <a:latin typeface="Times New Roman"/>
                <a:cs typeface="Times New Roman"/>
              </a:rPr>
              <a:t>look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at the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name 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but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at the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behaviour </a:t>
            </a:r>
            <a:r>
              <a:rPr sz="2400" spc="-75" dirty="0">
                <a:solidFill>
                  <a:srgbClr val="6C6963"/>
                </a:solidFill>
                <a:latin typeface="Times New Roman"/>
                <a:cs typeface="Times New Roman"/>
              </a:rPr>
              <a:t>of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2400" spc="-32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>
              <a:lnSpc>
                <a:spcPts val="2800"/>
              </a:lnSpc>
            </a:pPr>
            <a:r>
              <a:rPr sz="2400" spc="-50" dirty="0">
                <a:solidFill>
                  <a:srgbClr val="6C6963"/>
                </a:solidFill>
                <a:latin typeface="Times New Roman"/>
                <a:cs typeface="Times New Roman"/>
              </a:rPr>
              <a:t>If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the method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2400" spc="-105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being pulled </a:t>
            </a:r>
            <a:r>
              <a:rPr sz="2400" spc="50" dirty="0">
                <a:solidFill>
                  <a:srgbClr val="6C6963"/>
                </a:solidFill>
                <a:latin typeface="Times New Roman"/>
                <a:cs typeface="Times New Roman"/>
              </a:rPr>
              <a:t>up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already </a:t>
            </a:r>
            <a:r>
              <a:rPr sz="2400" spc="-70" dirty="0">
                <a:solidFill>
                  <a:srgbClr val="6C6963"/>
                </a:solidFill>
                <a:latin typeface="Times New Roman"/>
                <a:cs typeface="Times New Roman"/>
              </a:rPr>
              <a:t>exists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2400" spc="-40" dirty="0">
                <a:solidFill>
                  <a:srgbClr val="6C6963"/>
                </a:solidFill>
                <a:latin typeface="Times New Roman"/>
                <a:cs typeface="Times New Roman"/>
              </a:rPr>
              <a:t>superclass as </a:t>
            </a:r>
            <a:r>
              <a:rPr sz="2400" spc="60" dirty="0">
                <a:solidFill>
                  <a:srgbClr val="6C6963"/>
                </a:solidFill>
                <a:latin typeface="Times New Roman"/>
                <a:cs typeface="Times New Roman"/>
              </a:rPr>
              <a:t>an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abstract 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method, 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make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it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concrete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2400" spc="20" dirty="0">
                <a:solidFill>
                  <a:srgbClr val="6C6963"/>
                </a:solidFill>
                <a:latin typeface="Times New Roman"/>
                <a:cs typeface="Times New Roman"/>
              </a:rPr>
              <a:t>common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 behaviour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700" y="495300"/>
            <a:ext cx="967613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2160" algn="l"/>
                <a:tab pos="4763770" algn="l"/>
                <a:tab pos="6363335" algn="l"/>
              </a:tabLst>
            </a:pPr>
            <a:r>
              <a:rPr sz="7400" spc="-90" dirty="0"/>
              <a:t>Why	</a:t>
            </a:r>
            <a:r>
              <a:rPr sz="7400" spc="-30" dirty="0"/>
              <a:t>should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grpSp>
        <p:nvGrpSpPr>
          <p:cNvPr id="3" name="object 3"/>
          <p:cNvGrpSpPr/>
          <p:nvPr/>
        </p:nvGrpSpPr>
        <p:grpSpPr>
          <a:xfrm>
            <a:off x="2565400" y="2565400"/>
            <a:ext cx="7861300" cy="5918200"/>
            <a:chOff x="2565400" y="2565400"/>
            <a:chExt cx="7861300" cy="5918200"/>
          </a:xfrm>
        </p:grpSpPr>
        <p:sp>
          <p:nvSpPr>
            <p:cNvPr id="4" name="object 4"/>
            <p:cNvSpPr/>
            <p:nvPr/>
          </p:nvSpPr>
          <p:spPr>
            <a:xfrm>
              <a:off x="2565400" y="2565400"/>
              <a:ext cx="3886200" cy="591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2220" y="2565400"/>
              <a:ext cx="3874479" cy="5918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5743790" y="60099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0"/>
                  </a:moveTo>
                  <a:lnTo>
                    <a:pt x="803910" y="108381"/>
                  </a:lnTo>
                  <a:lnTo>
                    <a:pt x="0" y="108381"/>
                  </a:lnTo>
                  <a:lnTo>
                    <a:pt x="0" y="325120"/>
                  </a:lnTo>
                  <a:lnTo>
                    <a:pt x="803910" y="325120"/>
                  </a:lnTo>
                  <a:lnTo>
                    <a:pt x="803910" y="433501"/>
                  </a:lnTo>
                  <a:lnTo>
                    <a:pt x="975360" y="216750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43790" y="6009919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59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08849" y="6009919"/>
            <a:ext cx="1950720" cy="1291590"/>
          </a:xfrm>
          <a:custGeom>
            <a:avLst/>
            <a:gdLst/>
            <a:ahLst/>
            <a:cxnLst/>
            <a:rect l="l" t="t" r="r" b="b"/>
            <a:pathLst>
              <a:path w="1950720" h="1291590">
                <a:moveTo>
                  <a:pt x="0" y="0"/>
                </a:moveTo>
                <a:lnTo>
                  <a:pt x="1950720" y="0"/>
                </a:lnTo>
                <a:lnTo>
                  <a:pt x="1950720" y="1291450"/>
                </a:lnTo>
                <a:lnTo>
                  <a:pt x="0" y="12914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08849" y="6009919"/>
          <a:ext cx="1950720" cy="1291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30"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PrintServer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576320" y="6009919"/>
            <a:ext cx="1950720" cy="1291590"/>
          </a:xfrm>
          <a:custGeom>
            <a:avLst/>
            <a:gdLst/>
            <a:ahLst/>
            <a:cxnLst/>
            <a:rect l="l" t="t" r="r" b="b"/>
            <a:pathLst>
              <a:path w="1950720" h="1291590">
                <a:moveTo>
                  <a:pt x="0" y="0"/>
                </a:moveTo>
                <a:lnTo>
                  <a:pt x="1950720" y="0"/>
                </a:lnTo>
                <a:lnTo>
                  <a:pt x="1950720" y="1291450"/>
                </a:lnTo>
                <a:lnTo>
                  <a:pt x="0" y="12914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76320" y="6009919"/>
          <a:ext cx="1950720" cy="1291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30"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FileServer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6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9638880" y="6003569"/>
            <a:ext cx="1963420" cy="1205230"/>
            <a:chOff x="9638880" y="6003569"/>
            <a:chExt cx="1963420" cy="1205230"/>
          </a:xfrm>
        </p:grpSpPr>
        <p:sp>
          <p:nvSpPr>
            <p:cNvPr id="10" name="object 10"/>
            <p:cNvSpPr/>
            <p:nvPr/>
          </p:nvSpPr>
          <p:spPr>
            <a:xfrm>
              <a:off x="9645230" y="6009919"/>
              <a:ext cx="1950720" cy="1192530"/>
            </a:xfrm>
            <a:custGeom>
              <a:avLst/>
              <a:gdLst/>
              <a:ahLst/>
              <a:cxnLst/>
              <a:rect l="l" t="t" r="r" b="b"/>
              <a:pathLst>
                <a:path w="1950720" h="1192529">
                  <a:moveTo>
                    <a:pt x="0" y="0"/>
                  </a:moveTo>
                  <a:lnTo>
                    <a:pt x="1950720" y="0"/>
                  </a:lnTo>
                  <a:lnTo>
                    <a:pt x="1950720" y="1192110"/>
                  </a:lnTo>
                  <a:lnTo>
                    <a:pt x="0" y="1192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45230" y="6009919"/>
              <a:ext cx="1950720" cy="1192530"/>
            </a:xfrm>
            <a:custGeom>
              <a:avLst/>
              <a:gdLst/>
              <a:ahLst/>
              <a:cxnLst/>
              <a:rect l="l" t="t" r="r" b="b"/>
              <a:pathLst>
                <a:path w="1950720" h="1192529">
                  <a:moveTo>
                    <a:pt x="0" y="0"/>
                  </a:moveTo>
                  <a:lnTo>
                    <a:pt x="1950720" y="0"/>
                  </a:lnTo>
                  <a:lnTo>
                    <a:pt x="1950720" y="1192107"/>
                  </a:lnTo>
                  <a:lnTo>
                    <a:pt x="0" y="11921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45230" y="6009919"/>
            <a:ext cx="195072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275"/>
              </a:spcBef>
            </a:pPr>
            <a:r>
              <a:rPr sz="2200" b="1" spc="-5" dirty="0">
                <a:latin typeface="Arial"/>
                <a:cs typeface="Arial"/>
              </a:rPr>
              <a:t>Fileserver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37920" y="6003569"/>
            <a:ext cx="4564380" cy="1205230"/>
            <a:chOff x="7037920" y="6003569"/>
            <a:chExt cx="4564380" cy="1205230"/>
          </a:xfrm>
        </p:grpSpPr>
        <p:sp>
          <p:nvSpPr>
            <p:cNvPr id="14" name="object 14"/>
            <p:cNvSpPr/>
            <p:nvPr/>
          </p:nvSpPr>
          <p:spPr>
            <a:xfrm>
              <a:off x="9645230" y="6551790"/>
              <a:ext cx="1950720" cy="2540"/>
            </a:xfrm>
            <a:custGeom>
              <a:avLst/>
              <a:gdLst/>
              <a:ahLst/>
              <a:cxnLst/>
              <a:rect l="l" t="t" r="r" b="b"/>
              <a:pathLst>
                <a:path w="1950720" h="2540">
                  <a:moveTo>
                    <a:pt x="0" y="0"/>
                  </a:moveTo>
                  <a:lnTo>
                    <a:pt x="1950720" y="225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45230" y="6876910"/>
              <a:ext cx="1950720" cy="2540"/>
            </a:xfrm>
            <a:custGeom>
              <a:avLst/>
              <a:gdLst/>
              <a:ahLst/>
              <a:cxnLst/>
              <a:rect l="l" t="t" r="r" b="b"/>
              <a:pathLst>
                <a:path w="1950720" h="2540">
                  <a:moveTo>
                    <a:pt x="0" y="0"/>
                  </a:moveTo>
                  <a:lnTo>
                    <a:pt x="1950720" y="225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44270" y="6009919"/>
              <a:ext cx="2167890" cy="1192530"/>
            </a:xfrm>
            <a:custGeom>
              <a:avLst/>
              <a:gdLst/>
              <a:ahLst/>
              <a:cxnLst/>
              <a:rect l="l" t="t" r="r" b="b"/>
              <a:pathLst>
                <a:path w="2167890" h="1192529">
                  <a:moveTo>
                    <a:pt x="0" y="0"/>
                  </a:moveTo>
                  <a:lnTo>
                    <a:pt x="2167458" y="0"/>
                  </a:lnTo>
                  <a:lnTo>
                    <a:pt x="2167458" y="1192110"/>
                  </a:lnTo>
                  <a:lnTo>
                    <a:pt x="0" y="1192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44270" y="6009919"/>
              <a:ext cx="2167890" cy="1192530"/>
            </a:xfrm>
            <a:custGeom>
              <a:avLst/>
              <a:gdLst/>
              <a:ahLst/>
              <a:cxnLst/>
              <a:rect l="l" t="t" r="r" b="b"/>
              <a:pathLst>
                <a:path w="2167890" h="1192529">
                  <a:moveTo>
                    <a:pt x="0" y="0"/>
                  </a:moveTo>
                  <a:lnTo>
                    <a:pt x="2167470" y="0"/>
                  </a:lnTo>
                  <a:lnTo>
                    <a:pt x="2167470" y="1192107"/>
                  </a:lnTo>
                  <a:lnTo>
                    <a:pt x="0" y="11921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44270" y="6009919"/>
            <a:ext cx="216789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275"/>
              </a:spcBef>
            </a:pPr>
            <a:r>
              <a:rPr sz="2200" b="1" spc="-5" dirty="0">
                <a:latin typeface="Arial"/>
                <a:cs typeface="Arial"/>
              </a:rPr>
              <a:t>Printserver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37920" y="3944480"/>
            <a:ext cx="3372485" cy="2941320"/>
            <a:chOff x="7037920" y="3944480"/>
            <a:chExt cx="3372485" cy="2941320"/>
          </a:xfrm>
        </p:grpSpPr>
        <p:sp>
          <p:nvSpPr>
            <p:cNvPr id="20" name="object 20"/>
            <p:cNvSpPr/>
            <p:nvPr/>
          </p:nvSpPr>
          <p:spPr>
            <a:xfrm>
              <a:off x="7044270" y="655179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44270" y="6876910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40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6368" y="395083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89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36368" y="3950830"/>
              <a:ext cx="2167890" cy="1291590"/>
            </a:xfrm>
            <a:custGeom>
              <a:avLst/>
              <a:gdLst/>
              <a:ahLst/>
              <a:cxnLst/>
              <a:rect l="l" t="t" r="r" b="b"/>
              <a:pathLst>
                <a:path w="2167890" h="1291589">
                  <a:moveTo>
                    <a:pt x="0" y="0"/>
                  </a:moveTo>
                  <a:lnTo>
                    <a:pt x="2167470" y="0"/>
                  </a:lnTo>
                  <a:lnTo>
                    <a:pt x="2167470" y="1291450"/>
                  </a:lnTo>
                  <a:lnTo>
                    <a:pt x="0" y="12914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36369" y="3950830"/>
            <a:ext cx="2167890" cy="535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763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690"/>
              </a:spcBef>
            </a:pPr>
            <a:r>
              <a:rPr sz="2200" b="1" spc="-5" dirty="0">
                <a:latin typeface="Arial"/>
                <a:cs typeface="Arial"/>
              </a:rPr>
              <a:t>Outputserver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63900" y="571500"/>
            <a:ext cx="7363459" cy="5445125"/>
            <a:chOff x="3263900" y="571500"/>
            <a:chExt cx="7363459" cy="5445125"/>
          </a:xfrm>
        </p:grpSpPr>
        <p:sp>
          <p:nvSpPr>
            <p:cNvPr id="26" name="object 26"/>
            <p:cNvSpPr/>
            <p:nvPr/>
          </p:nvSpPr>
          <p:spPr>
            <a:xfrm>
              <a:off x="8236368" y="4492701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36368" y="4709439"/>
              <a:ext cx="2167890" cy="2540"/>
            </a:xfrm>
            <a:custGeom>
              <a:avLst/>
              <a:gdLst/>
              <a:ahLst/>
              <a:cxnLst/>
              <a:rect l="l" t="t" r="r" b="b"/>
              <a:pathLst>
                <a:path w="2167890" h="2539">
                  <a:moveTo>
                    <a:pt x="0" y="0"/>
                  </a:moveTo>
                  <a:lnTo>
                    <a:pt x="2167470" y="225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28000" y="5242275"/>
              <a:ext cx="1192530" cy="767715"/>
            </a:xfrm>
            <a:custGeom>
              <a:avLst/>
              <a:gdLst/>
              <a:ahLst/>
              <a:cxnLst/>
              <a:rect l="l" t="t" r="r" b="b"/>
              <a:pathLst>
                <a:path w="1192529" h="767714">
                  <a:moveTo>
                    <a:pt x="0" y="767643"/>
                  </a:moveTo>
                  <a:lnTo>
                    <a:pt x="0" y="383821"/>
                  </a:lnTo>
                  <a:lnTo>
                    <a:pt x="1192107" y="383821"/>
                  </a:lnTo>
                  <a:lnTo>
                    <a:pt x="119210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20110" y="5242275"/>
              <a:ext cx="1300480" cy="767715"/>
            </a:xfrm>
            <a:custGeom>
              <a:avLst/>
              <a:gdLst/>
              <a:ahLst/>
              <a:cxnLst/>
              <a:rect l="l" t="t" r="r" b="b"/>
              <a:pathLst>
                <a:path w="1300479" h="767714">
                  <a:moveTo>
                    <a:pt x="1300479" y="767643"/>
                  </a:moveTo>
                  <a:lnTo>
                    <a:pt x="1300479" y="383821"/>
                  </a:lnTo>
                  <a:lnTo>
                    <a:pt x="0" y="3838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02915" y="525131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5" y="0"/>
                  </a:moveTo>
                  <a:lnTo>
                    <a:pt x="0" y="325120"/>
                  </a:lnTo>
                  <a:lnTo>
                    <a:pt x="432117" y="325120"/>
                  </a:lnTo>
                  <a:lnTo>
                    <a:pt x="216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02913" y="5251310"/>
              <a:ext cx="432434" cy="325120"/>
            </a:xfrm>
            <a:custGeom>
              <a:avLst/>
              <a:gdLst/>
              <a:ahLst/>
              <a:cxnLst/>
              <a:rect l="l" t="t" r="r" b="b"/>
              <a:pathLst>
                <a:path w="432434" h="325120">
                  <a:moveTo>
                    <a:pt x="216060" y="0"/>
                  </a:moveTo>
                  <a:lnTo>
                    <a:pt x="432119" y="325120"/>
                  </a:lnTo>
                  <a:lnTo>
                    <a:pt x="0" y="325120"/>
                  </a:lnTo>
                  <a:lnTo>
                    <a:pt x="21606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63900" y="571500"/>
              <a:ext cx="6451600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276600" y="431800"/>
            <a:ext cx="6464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Dealing </a:t>
            </a:r>
            <a:r>
              <a:rPr sz="4400" spc="-35" dirty="0"/>
              <a:t>with</a:t>
            </a:r>
            <a:r>
              <a:rPr sz="4400" spc="-60" dirty="0"/>
              <a:t> </a:t>
            </a:r>
            <a:r>
              <a:rPr sz="4400" dirty="0"/>
              <a:t>Generalisation:</a:t>
            </a:r>
            <a:endParaRPr sz="4400"/>
          </a:p>
        </p:txBody>
      </p:sp>
      <p:sp>
        <p:nvSpPr>
          <p:cNvPr id="34" name="object 34"/>
          <p:cNvSpPr/>
          <p:nvPr/>
        </p:nvSpPr>
        <p:spPr>
          <a:xfrm>
            <a:off x="4165600" y="1219200"/>
            <a:ext cx="4686300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33500" y="1079500"/>
            <a:ext cx="9698990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2100">
              <a:lnSpc>
                <a:spcPct val="100000"/>
              </a:lnSpc>
              <a:spcBef>
                <a:spcPts val="100"/>
              </a:spcBef>
              <a:tabLst>
                <a:tab pos="3390265" algn="l"/>
                <a:tab pos="5177155" algn="l"/>
              </a:tabLst>
            </a:pPr>
            <a:r>
              <a:rPr sz="4400" dirty="0">
                <a:solidFill>
                  <a:srgbClr val="6C6963"/>
                </a:solidFill>
                <a:latin typeface="Times New Roman"/>
                <a:cs typeface="Times New Roman"/>
              </a:rPr>
              <a:t>3.	</a:t>
            </a:r>
            <a:r>
              <a:rPr sz="4400" spc="35" dirty="0">
                <a:solidFill>
                  <a:srgbClr val="6C6963"/>
                </a:solidFill>
                <a:latin typeface="Times New Roman"/>
                <a:cs typeface="Times New Roman"/>
              </a:rPr>
              <a:t>Extract	</a:t>
            </a:r>
            <a:r>
              <a:rPr sz="4400" spc="-50" dirty="0">
                <a:solidFill>
                  <a:srgbClr val="6C6963"/>
                </a:solidFill>
                <a:latin typeface="Times New Roman"/>
                <a:cs typeface="Times New Roman"/>
              </a:rPr>
              <a:t>Superclass</a:t>
            </a: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359025" algn="l"/>
                <a:tab pos="3477895" algn="l"/>
                <a:tab pos="3877945" algn="l"/>
                <a:tab pos="5384165" algn="l"/>
              </a:tabLst>
            </a:pPr>
            <a:r>
              <a:rPr sz="4200" spc="60" dirty="0">
                <a:solidFill>
                  <a:srgbClr val="6C6963"/>
                </a:solidFill>
                <a:latin typeface="Times New Roman"/>
                <a:cs typeface="Times New Roman"/>
              </a:rPr>
              <a:t>When</a:t>
            </a:r>
            <a:r>
              <a:rPr sz="4200" spc="-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200" spc="-70" dirty="0">
                <a:solidFill>
                  <a:srgbClr val="6C6963"/>
                </a:solidFill>
                <a:latin typeface="Times New Roman"/>
                <a:cs typeface="Times New Roman"/>
              </a:rPr>
              <a:t>you	</a:t>
            </a:r>
            <a:r>
              <a:rPr sz="4200" spc="-45" dirty="0">
                <a:solidFill>
                  <a:srgbClr val="6C6963"/>
                </a:solidFill>
                <a:latin typeface="Times New Roman"/>
                <a:cs typeface="Times New Roman"/>
              </a:rPr>
              <a:t>have	</a:t>
            </a:r>
            <a:r>
              <a:rPr sz="4200" dirty="0">
                <a:solidFill>
                  <a:srgbClr val="6C6963"/>
                </a:solidFill>
                <a:latin typeface="Times New Roman"/>
                <a:cs typeface="Times New Roman"/>
              </a:rPr>
              <a:t>2	</a:t>
            </a:r>
            <a:r>
              <a:rPr sz="4200" spc="-125" dirty="0">
                <a:solidFill>
                  <a:srgbClr val="6C6963"/>
                </a:solidFill>
                <a:latin typeface="Times New Roman"/>
                <a:cs typeface="Times New Roman"/>
              </a:rPr>
              <a:t>classes	</a:t>
            </a:r>
            <a:r>
              <a:rPr sz="4200" spc="-35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4200" spc="-45" dirty="0">
                <a:solidFill>
                  <a:srgbClr val="6C6963"/>
                </a:solidFill>
                <a:latin typeface="Times New Roman"/>
                <a:cs typeface="Times New Roman"/>
              </a:rPr>
              <a:t>similar</a:t>
            </a:r>
            <a:r>
              <a:rPr sz="4200" spc="-1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200" spc="-35" dirty="0">
                <a:solidFill>
                  <a:srgbClr val="6C6963"/>
                </a:solidFill>
                <a:latin typeface="Times New Roman"/>
                <a:cs typeface="Times New Roman"/>
              </a:rPr>
              <a:t>features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3124200" y="762000"/>
              <a:ext cx="2730500" cy="698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29300" y="762000"/>
              <a:ext cx="4076700" cy="927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6100" y="495300"/>
            <a:ext cx="683069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spc="-65" dirty="0"/>
              <a:t>Small</a:t>
            </a:r>
            <a:r>
              <a:rPr sz="7400" spc="-85" dirty="0"/>
              <a:t> </a:t>
            </a:r>
            <a:r>
              <a:rPr sz="7400" spc="-50" dirty="0"/>
              <a:t>refactorings</a:t>
            </a:r>
            <a:endParaRPr sz="7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0100" y="3416300"/>
            <a:ext cx="6205855" cy="408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6C6963"/>
                </a:solidFill>
                <a:latin typeface="Times New Roman"/>
                <a:cs typeface="Times New Roman"/>
              </a:rPr>
              <a:t>(de)composing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methods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[9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  <a:p>
            <a:pPr marL="12700" marR="299720">
              <a:lnSpc>
                <a:spcPct val="253500"/>
              </a:lnSpc>
            </a:pPr>
            <a:r>
              <a:rPr sz="2400" spc="-35" dirty="0">
                <a:solidFill>
                  <a:srgbClr val="6C6963"/>
                </a:solidFill>
                <a:latin typeface="Times New Roman"/>
                <a:cs typeface="Times New Roman"/>
              </a:rPr>
              <a:t>moving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between </a:t>
            </a:r>
            <a:r>
              <a:rPr sz="2400" spc="-30" dirty="0">
                <a:solidFill>
                  <a:srgbClr val="6C6963"/>
                </a:solidFill>
                <a:latin typeface="Times New Roman"/>
                <a:cs typeface="Times New Roman"/>
              </a:rPr>
              <a:t>objects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  </a:t>
            </a:r>
            <a:r>
              <a:rPr sz="2400" spc="-5" dirty="0">
                <a:solidFill>
                  <a:srgbClr val="6C6963"/>
                </a:solidFill>
                <a:latin typeface="Times New Roman"/>
                <a:cs typeface="Times New Roman"/>
              </a:rPr>
              <a:t>organizing </a:t>
            </a:r>
            <a:r>
              <a:rPr sz="2400" spc="40" dirty="0">
                <a:solidFill>
                  <a:srgbClr val="6C6963"/>
                </a:solidFill>
                <a:latin typeface="Times New Roman"/>
                <a:cs typeface="Times New Roman"/>
              </a:rPr>
              <a:t>data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[16</a:t>
            </a: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7300"/>
              </a:lnSpc>
              <a:spcBef>
                <a:spcPts val="880"/>
              </a:spcBef>
            </a:pP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dirty="0">
                <a:solidFill>
                  <a:srgbClr val="6C6963"/>
                </a:solidFill>
                <a:latin typeface="Times New Roman"/>
                <a:cs typeface="Times New Roman"/>
              </a:rPr>
              <a:t>conditional </a:t>
            </a:r>
            <a:r>
              <a:rPr sz="2400" spc="-40" dirty="0">
                <a:solidFill>
                  <a:srgbClr val="6C6963"/>
                </a:solidFill>
                <a:latin typeface="Times New Roman"/>
                <a:cs typeface="Times New Roman"/>
              </a:rPr>
              <a:t>expressions </a:t>
            </a:r>
            <a:r>
              <a:rPr sz="2400" spc="10" dirty="0">
                <a:solidFill>
                  <a:srgbClr val="6C6963"/>
                </a:solidFill>
                <a:latin typeface="Times New Roman"/>
                <a:cs typeface="Times New Roman"/>
              </a:rPr>
              <a:t>[8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  dealing </a:t>
            </a:r>
            <a:r>
              <a:rPr sz="2400" spc="-20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6C6963"/>
                </a:solidFill>
                <a:latin typeface="Times New Roman"/>
                <a:cs typeface="Times New Roman"/>
              </a:rPr>
              <a:t>generalisation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[12</a:t>
            </a:r>
            <a:r>
              <a:rPr sz="2400" spc="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982" y="7955102"/>
            <a:ext cx="7100570" cy="613410"/>
          </a:xfrm>
          <a:prstGeom prst="rect">
            <a:avLst/>
          </a:prstGeom>
          <a:solidFill>
            <a:srgbClr val="E7E6C4"/>
          </a:solidFill>
        </p:spPr>
        <p:txBody>
          <a:bodyPr vert="horz" wrap="square" lIns="0" tIns="965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60"/>
              </a:spcBef>
            </a:pPr>
            <a:r>
              <a:rPr sz="2400" spc="-55" dirty="0">
                <a:solidFill>
                  <a:srgbClr val="6C6963"/>
                </a:solidFill>
                <a:latin typeface="Times New Roman"/>
                <a:cs typeface="Times New Roman"/>
              </a:rPr>
              <a:t>simplifying </a:t>
            </a:r>
            <a:r>
              <a:rPr sz="2400" spc="30" dirty="0">
                <a:solidFill>
                  <a:srgbClr val="6C6963"/>
                </a:solidFill>
                <a:latin typeface="Times New Roman"/>
                <a:cs typeface="Times New Roman"/>
              </a:rPr>
              <a:t>method </a:t>
            </a:r>
            <a:r>
              <a:rPr sz="2400" spc="-65" dirty="0">
                <a:solidFill>
                  <a:srgbClr val="6C6963"/>
                </a:solidFill>
                <a:latin typeface="Times New Roman"/>
                <a:cs typeface="Times New Roman"/>
              </a:rPr>
              <a:t>calls </a:t>
            </a:r>
            <a:r>
              <a:rPr sz="2400" spc="5" dirty="0">
                <a:solidFill>
                  <a:srgbClr val="6C6963"/>
                </a:solidFill>
                <a:latin typeface="Times New Roman"/>
                <a:cs typeface="Times New Roman"/>
              </a:rPr>
              <a:t>[15</a:t>
            </a:r>
            <a:r>
              <a:rPr sz="2400" spc="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refactorings]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4000500" y="520700"/>
              <a:ext cx="4991100" cy="63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2500" y="1231900"/>
              <a:ext cx="6019800" cy="63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92500" y="357631"/>
            <a:ext cx="6022975" cy="14814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495300">
              <a:lnSpc>
                <a:spcPts val="5600"/>
              </a:lnSpc>
              <a:spcBef>
                <a:spcPts val="505"/>
              </a:spcBef>
            </a:pPr>
            <a:r>
              <a:rPr spc="-30" dirty="0"/>
              <a:t>Small </a:t>
            </a:r>
            <a:r>
              <a:rPr spc="-25" dirty="0"/>
              <a:t>Refactorings </a:t>
            </a:r>
            <a:r>
              <a:rPr spc="-130" dirty="0"/>
              <a:t>:  </a:t>
            </a:r>
            <a:r>
              <a:rPr spc="-95" dirty="0"/>
              <a:t>simplifying </a:t>
            </a:r>
            <a:r>
              <a:rPr spc="80" dirty="0"/>
              <a:t>method</a:t>
            </a:r>
            <a:r>
              <a:rPr spc="95" dirty="0"/>
              <a:t> </a:t>
            </a:r>
            <a:r>
              <a:rPr spc="-114" dirty="0"/>
              <a:t>calls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0100" y="2770123"/>
            <a:ext cx="4959350" cy="6290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35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55" dirty="0">
                <a:solidFill>
                  <a:srgbClr val="909398"/>
                </a:solidFill>
                <a:latin typeface="Times New Roman"/>
                <a:cs typeface="Times New Roman"/>
              </a:rPr>
              <a:t>Rename</a:t>
            </a:r>
            <a:r>
              <a:rPr sz="265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55" dirty="0">
                <a:solidFill>
                  <a:srgbClr val="909398"/>
                </a:solidFill>
                <a:latin typeface="Times New Roman"/>
                <a:cs typeface="Times New Roman"/>
              </a:rPr>
              <a:t>method</a:t>
            </a:r>
            <a:endParaRPr sz="265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15" dirty="0">
                <a:solidFill>
                  <a:srgbClr val="909398"/>
                </a:solidFill>
                <a:latin typeface="Times New Roman"/>
                <a:cs typeface="Times New Roman"/>
              </a:rPr>
              <a:t>Add</a:t>
            </a:r>
            <a:r>
              <a:rPr sz="265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60" dirty="0">
                <a:solidFill>
                  <a:srgbClr val="909398"/>
                </a:solidFill>
                <a:latin typeface="Times New Roman"/>
                <a:cs typeface="Times New Roman"/>
              </a:rPr>
              <a:t>parameter</a:t>
            </a:r>
            <a:endParaRPr sz="265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-10" dirty="0">
                <a:solidFill>
                  <a:srgbClr val="909398"/>
                </a:solidFill>
                <a:latin typeface="Times New Roman"/>
                <a:cs typeface="Times New Roman"/>
              </a:rPr>
              <a:t>Remove</a:t>
            </a:r>
            <a:r>
              <a:rPr sz="265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60" dirty="0">
                <a:solidFill>
                  <a:srgbClr val="909398"/>
                </a:solidFill>
                <a:latin typeface="Times New Roman"/>
                <a:cs typeface="Times New Roman"/>
              </a:rPr>
              <a:t>parameter</a:t>
            </a:r>
            <a:endParaRPr sz="265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40" dirty="0">
                <a:solidFill>
                  <a:srgbClr val="909398"/>
                </a:solidFill>
                <a:latin typeface="Times New Roman"/>
                <a:cs typeface="Times New Roman"/>
              </a:rPr>
              <a:t>Separate </a:t>
            </a:r>
            <a:r>
              <a:rPr sz="2650" spc="35" dirty="0">
                <a:solidFill>
                  <a:srgbClr val="909398"/>
                </a:solidFill>
                <a:latin typeface="Times New Roman"/>
                <a:cs typeface="Times New Roman"/>
              </a:rPr>
              <a:t>query </a:t>
            </a:r>
            <a:r>
              <a:rPr sz="2650" dirty="0">
                <a:solidFill>
                  <a:srgbClr val="909398"/>
                </a:solidFill>
                <a:latin typeface="Times New Roman"/>
                <a:cs typeface="Times New Roman"/>
              </a:rPr>
              <a:t>from</a:t>
            </a:r>
            <a:r>
              <a:rPr sz="2650" spc="-8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909398"/>
                </a:solidFill>
                <a:latin typeface="Times New Roman"/>
                <a:cs typeface="Times New Roman"/>
              </a:rPr>
              <a:t>modifier</a:t>
            </a:r>
            <a:endParaRPr sz="265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25" dirty="0">
                <a:solidFill>
                  <a:srgbClr val="909398"/>
                </a:solidFill>
                <a:latin typeface="Times New Roman"/>
                <a:cs typeface="Times New Roman"/>
              </a:rPr>
              <a:t>Parameterize</a:t>
            </a:r>
            <a:r>
              <a:rPr sz="265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55" dirty="0">
                <a:solidFill>
                  <a:srgbClr val="909398"/>
                </a:solidFill>
                <a:latin typeface="Times New Roman"/>
                <a:cs typeface="Times New Roman"/>
              </a:rPr>
              <a:t>method</a:t>
            </a:r>
            <a:endParaRPr sz="265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15" dirty="0">
                <a:solidFill>
                  <a:srgbClr val="909398"/>
                </a:solidFill>
                <a:latin typeface="Times New Roman"/>
                <a:cs typeface="Times New Roman"/>
              </a:rPr>
              <a:t>Replace </a:t>
            </a:r>
            <a:r>
              <a:rPr sz="2650" spc="60" dirty="0">
                <a:solidFill>
                  <a:srgbClr val="909398"/>
                </a:solidFill>
                <a:latin typeface="Times New Roman"/>
                <a:cs typeface="Times New Roman"/>
              </a:rPr>
              <a:t>parameter </a:t>
            </a:r>
            <a:r>
              <a:rPr sz="2650" spc="-5" dirty="0">
                <a:solidFill>
                  <a:srgbClr val="909398"/>
                </a:solidFill>
                <a:latin typeface="Times New Roman"/>
                <a:cs typeface="Times New Roman"/>
              </a:rPr>
              <a:t>with</a:t>
            </a:r>
            <a:r>
              <a:rPr sz="2650" spc="-12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55" dirty="0">
                <a:solidFill>
                  <a:srgbClr val="909398"/>
                </a:solidFill>
                <a:latin typeface="Times New Roman"/>
                <a:cs typeface="Times New Roman"/>
              </a:rPr>
              <a:t>method</a:t>
            </a:r>
            <a:endParaRPr sz="2650">
              <a:latin typeface="Times New Roman"/>
              <a:cs typeface="Times New Roman"/>
            </a:endParaRPr>
          </a:p>
          <a:p>
            <a:pPr marL="520700" marR="72390" indent="-508000">
              <a:lnSpc>
                <a:spcPct val="106900"/>
              </a:lnSpc>
              <a:spcBef>
                <a:spcPts val="2700"/>
              </a:spcBef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15" dirty="0">
                <a:solidFill>
                  <a:srgbClr val="909398"/>
                </a:solidFill>
                <a:latin typeface="Times New Roman"/>
                <a:cs typeface="Times New Roman"/>
              </a:rPr>
              <a:t>Replace </a:t>
            </a:r>
            <a:r>
              <a:rPr sz="2650" spc="60" dirty="0">
                <a:solidFill>
                  <a:srgbClr val="909398"/>
                </a:solidFill>
                <a:latin typeface="Times New Roman"/>
                <a:cs typeface="Times New Roman"/>
              </a:rPr>
              <a:t>parameter </a:t>
            </a:r>
            <a:r>
              <a:rPr sz="2650" spc="-5" dirty="0">
                <a:solidFill>
                  <a:srgbClr val="909398"/>
                </a:solidFill>
                <a:latin typeface="Times New Roman"/>
                <a:cs typeface="Times New Roman"/>
              </a:rPr>
              <a:t>with</a:t>
            </a:r>
            <a:r>
              <a:rPr sz="2650" spc="-120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-25" dirty="0">
                <a:solidFill>
                  <a:srgbClr val="909398"/>
                </a:solidFill>
                <a:latin typeface="Times New Roman"/>
                <a:cs typeface="Times New Roman"/>
              </a:rPr>
              <a:t>explicit  </a:t>
            </a:r>
            <a:r>
              <a:rPr sz="2650" spc="25" dirty="0">
                <a:solidFill>
                  <a:srgbClr val="909398"/>
                </a:solidFill>
                <a:latin typeface="Times New Roman"/>
                <a:cs typeface="Times New Roman"/>
              </a:rPr>
              <a:t>methods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4479"/>
              </a:buClr>
              <a:buFont typeface="Comic Sans MS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520700" indent="-508000">
              <a:lnSpc>
                <a:spcPct val="100000"/>
              </a:lnSpc>
              <a:buClr>
                <a:srgbClr val="004479"/>
              </a:buClr>
              <a:buFont typeface="Comic Sans MS"/>
              <a:buAutoNum type="arabicPeriod"/>
              <a:tabLst>
                <a:tab pos="520065" algn="l"/>
                <a:tab pos="520700" algn="l"/>
              </a:tabLst>
            </a:pPr>
            <a:r>
              <a:rPr sz="2650" spc="-15" dirty="0">
                <a:solidFill>
                  <a:srgbClr val="909398"/>
                </a:solidFill>
                <a:latin typeface="Times New Roman"/>
                <a:cs typeface="Times New Roman"/>
              </a:rPr>
              <a:t>Preserve </a:t>
            </a:r>
            <a:r>
              <a:rPr sz="2650" spc="-20" dirty="0">
                <a:solidFill>
                  <a:srgbClr val="909398"/>
                </a:solidFill>
                <a:latin typeface="Times New Roman"/>
                <a:cs typeface="Times New Roman"/>
              </a:rPr>
              <a:t>whole</a:t>
            </a:r>
            <a:r>
              <a:rPr sz="2650" spc="15" dirty="0">
                <a:solidFill>
                  <a:srgbClr val="909398"/>
                </a:solidFill>
                <a:latin typeface="Times New Roman"/>
                <a:cs typeface="Times New Roman"/>
              </a:rPr>
              <a:t> </a:t>
            </a:r>
            <a:r>
              <a:rPr sz="2650" spc="5" dirty="0">
                <a:solidFill>
                  <a:srgbClr val="909398"/>
                </a:solidFill>
                <a:latin typeface="Times New Roman"/>
                <a:cs typeface="Times New Roman"/>
              </a:rPr>
              <a:t>object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135"/>
              </a:spcBef>
              <a:buClr>
                <a:srgbClr val="004479"/>
              </a:buClr>
              <a:buFont typeface="Comic Sans MS"/>
              <a:buAutoNum type="arabicPeriod" startAt="9"/>
              <a:tabLst>
                <a:tab pos="520065" algn="l"/>
                <a:tab pos="520700" algn="l"/>
              </a:tabLst>
            </a:pPr>
            <a:r>
              <a:rPr spc="-10" dirty="0">
                <a:solidFill>
                  <a:srgbClr val="909398"/>
                </a:solidFill>
              </a:rPr>
              <a:t>Introduce parameter object</a:t>
            </a: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 startAt="9"/>
              <a:tabLst>
                <a:tab pos="520700" algn="l"/>
              </a:tabLst>
            </a:pPr>
            <a:r>
              <a:rPr spc="-10" dirty="0">
                <a:solidFill>
                  <a:srgbClr val="909398"/>
                </a:solidFill>
              </a:rPr>
              <a:t>Remove setting</a:t>
            </a:r>
            <a:r>
              <a:rPr spc="10" dirty="0">
                <a:solidFill>
                  <a:srgbClr val="909398"/>
                </a:solidFill>
              </a:rPr>
              <a:t> </a:t>
            </a:r>
            <a:r>
              <a:rPr spc="55" dirty="0">
                <a:solidFill>
                  <a:srgbClr val="909398"/>
                </a:solidFill>
              </a:rPr>
              <a:t>method</a:t>
            </a: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 startAt="9"/>
              <a:tabLst>
                <a:tab pos="520700" algn="l"/>
              </a:tabLst>
            </a:pPr>
            <a:r>
              <a:rPr spc="60" dirty="0">
                <a:solidFill>
                  <a:srgbClr val="909398"/>
                </a:solidFill>
              </a:rPr>
              <a:t>Hide</a:t>
            </a:r>
            <a:r>
              <a:rPr dirty="0">
                <a:solidFill>
                  <a:srgbClr val="909398"/>
                </a:solidFill>
              </a:rPr>
              <a:t> </a:t>
            </a:r>
            <a:r>
              <a:rPr spc="55" dirty="0">
                <a:solidFill>
                  <a:srgbClr val="909398"/>
                </a:solidFill>
              </a:rPr>
              <a:t>method</a:t>
            </a:r>
          </a:p>
          <a:p>
            <a:pPr marL="520700" marR="236220" indent="-508000">
              <a:lnSpc>
                <a:spcPct val="106900"/>
              </a:lnSpc>
              <a:spcBef>
                <a:spcPts val="2700"/>
              </a:spcBef>
              <a:buClr>
                <a:srgbClr val="004479"/>
              </a:buClr>
              <a:buFont typeface="Comic Sans MS"/>
              <a:buAutoNum type="arabicPeriod" startAt="9"/>
              <a:tabLst>
                <a:tab pos="520700" algn="l"/>
              </a:tabLst>
            </a:pPr>
            <a:r>
              <a:rPr spc="15" dirty="0">
                <a:solidFill>
                  <a:srgbClr val="909398"/>
                </a:solidFill>
              </a:rPr>
              <a:t>Replace </a:t>
            </a:r>
            <a:r>
              <a:rPr spc="25" dirty="0">
                <a:solidFill>
                  <a:srgbClr val="909398"/>
                </a:solidFill>
              </a:rPr>
              <a:t>constructor </a:t>
            </a:r>
            <a:r>
              <a:rPr spc="-5" dirty="0">
                <a:solidFill>
                  <a:srgbClr val="909398"/>
                </a:solidFill>
              </a:rPr>
              <a:t>with factory  </a:t>
            </a:r>
            <a:r>
              <a:rPr spc="55" dirty="0">
                <a:solidFill>
                  <a:srgbClr val="909398"/>
                </a:solidFill>
              </a:rPr>
              <a:t>method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4479"/>
              </a:buClr>
              <a:buFont typeface="Comic Sans MS"/>
              <a:buAutoNum type="arabicPeriod" startAt="9"/>
            </a:pPr>
            <a:endParaRPr sz="2500" dirty="0"/>
          </a:p>
          <a:p>
            <a:pPr marL="520700" indent="-508000">
              <a:lnSpc>
                <a:spcPct val="100000"/>
              </a:lnSpc>
              <a:buClr>
                <a:srgbClr val="004479"/>
              </a:buClr>
              <a:buFont typeface="Comic Sans MS"/>
              <a:buAutoNum type="arabicPeriod" startAt="9"/>
              <a:tabLst>
                <a:tab pos="520700" algn="l"/>
              </a:tabLst>
            </a:pPr>
            <a:r>
              <a:rPr spc="20" dirty="0">
                <a:solidFill>
                  <a:srgbClr val="909398"/>
                </a:solidFill>
              </a:rPr>
              <a:t>Encapsulate</a:t>
            </a:r>
            <a:r>
              <a:rPr dirty="0">
                <a:solidFill>
                  <a:srgbClr val="909398"/>
                </a:solidFill>
              </a:rPr>
              <a:t> downcast</a:t>
            </a: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 startAt="9"/>
              <a:tabLst>
                <a:tab pos="520700" algn="l"/>
              </a:tabLst>
            </a:pPr>
            <a:r>
              <a:rPr spc="15" dirty="0"/>
              <a:t>Replace </a:t>
            </a:r>
            <a:r>
              <a:rPr spc="55" dirty="0"/>
              <a:t>error </a:t>
            </a:r>
            <a:r>
              <a:rPr spc="15" dirty="0"/>
              <a:t>code </a:t>
            </a:r>
            <a:r>
              <a:rPr spc="-5" dirty="0"/>
              <a:t>with</a:t>
            </a:r>
            <a:r>
              <a:rPr spc="-110" dirty="0"/>
              <a:t> </a:t>
            </a:r>
            <a:r>
              <a:rPr spc="5" dirty="0"/>
              <a:t>exception</a:t>
            </a:r>
          </a:p>
          <a:p>
            <a:pPr marL="520700" indent="-508000">
              <a:lnSpc>
                <a:spcPct val="100000"/>
              </a:lnSpc>
              <a:spcBef>
                <a:spcPts val="2920"/>
              </a:spcBef>
              <a:buClr>
                <a:srgbClr val="004479"/>
              </a:buClr>
              <a:buFont typeface="Comic Sans MS"/>
              <a:buAutoNum type="arabicPeriod" startAt="9"/>
              <a:tabLst>
                <a:tab pos="520700" algn="l"/>
              </a:tabLst>
            </a:pPr>
            <a:r>
              <a:rPr spc="15" dirty="0">
                <a:solidFill>
                  <a:srgbClr val="909398"/>
                </a:solidFill>
              </a:rPr>
              <a:t>Replace </a:t>
            </a:r>
            <a:r>
              <a:rPr spc="5" dirty="0">
                <a:solidFill>
                  <a:srgbClr val="909398"/>
                </a:solidFill>
              </a:rPr>
              <a:t>exception </a:t>
            </a:r>
            <a:r>
              <a:rPr spc="-5" dirty="0">
                <a:solidFill>
                  <a:srgbClr val="909398"/>
                </a:solidFill>
              </a:rPr>
              <a:t>with</a:t>
            </a:r>
            <a:r>
              <a:rPr spc="-10" dirty="0">
                <a:solidFill>
                  <a:srgbClr val="909398"/>
                </a:solidFill>
              </a:rPr>
              <a:t> </a:t>
            </a:r>
            <a:r>
              <a:rPr spc="-15" dirty="0">
                <a:solidFill>
                  <a:srgbClr val="909398"/>
                </a:solidFill>
              </a:rPr>
              <a:t>test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5500" y="520700"/>
            <a:ext cx="62738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800" y="357631"/>
            <a:ext cx="63074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Simplifying </a:t>
            </a:r>
            <a:r>
              <a:rPr spc="80" dirty="0"/>
              <a:t>method</a:t>
            </a:r>
            <a:r>
              <a:rPr spc="50" dirty="0"/>
              <a:t> </a:t>
            </a:r>
            <a:r>
              <a:rPr spc="-114" dirty="0"/>
              <a:t>calls:</a:t>
            </a:r>
          </a:p>
        </p:txBody>
      </p:sp>
      <p:sp>
        <p:nvSpPr>
          <p:cNvPr id="4" name="object 4"/>
          <p:cNvSpPr/>
          <p:nvPr/>
        </p:nvSpPr>
        <p:spPr>
          <a:xfrm>
            <a:off x="1612900" y="1231900"/>
            <a:ext cx="98425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9400" y="1068832"/>
            <a:ext cx="9901555" cy="77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50" spc="10" dirty="0">
                <a:solidFill>
                  <a:srgbClr val="6C6963"/>
                </a:solidFill>
                <a:latin typeface="Times New Roman"/>
                <a:cs typeface="Times New Roman"/>
              </a:rPr>
              <a:t>14. </a:t>
            </a:r>
            <a:r>
              <a:rPr sz="4850" spc="15" dirty="0">
                <a:solidFill>
                  <a:srgbClr val="6C6963"/>
                </a:solidFill>
                <a:latin typeface="Times New Roman"/>
                <a:cs typeface="Times New Roman"/>
              </a:rPr>
              <a:t>Replace </a:t>
            </a:r>
            <a:r>
              <a:rPr sz="4850" spc="110" dirty="0">
                <a:solidFill>
                  <a:srgbClr val="6C6963"/>
                </a:solidFill>
                <a:latin typeface="Times New Roman"/>
                <a:cs typeface="Times New Roman"/>
              </a:rPr>
              <a:t>Error </a:t>
            </a:r>
            <a:r>
              <a:rPr sz="4850" spc="9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4850" spc="-25" dirty="0">
                <a:solidFill>
                  <a:srgbClr val="6C6963"/>
                </a:solidFill>
                <a:latin typeface="Times New Roman"/>
                <a:cs typeface="Times New Roman"/>
              </a:rPr>
              <a:t>with</a:t>
            </a:r>
            <a:r>
              <a:rPr sz="4850" spc="-22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850" spc="15" dirty="0">
                <a:solidFill>
                  <a:srgbClr val="6C6963"/>
                </a:solidFill>
                <a:latin typeface="Times New Roman"/>
                <a:cs typeface="Times New Roman"/>
              </a:rPr>
              <a:t>Exception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987" y="2978150"/>
            <a:ext cx="11271250" cy="6383655"/>
          </a:xfrm>
          <a:custGeom>
            <a:avLst/>
            <a:gdLst/>
            <a:ahLst/>
            <a:cxnLst/>
            <a:rect l="l" t="t" r="r" b="b"/>
            <a:pathLst>
              <a:path w="11271250" h="6383655">
                <a:moveTo>
                  <a:pt x="0" y="0"/>
                </a:moveTo>
                <a:lnTo>
                  <a:pt x="11270830" y="0"/>
                </a:lnTo>
                <a:lnTo>
                  <a:pt x="11270830" y="6383248"/>
                </a:lnTo>
                <a:lnTo>
                  <a:pt x="0" y="63832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7900" y="2903220"/>
            <a:ext cx="944245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2060" marR="685165" indent="-1229360">
              <a:lnSpc>
                <a:spcPct val="125000"/>
              </a:lnSpc>
              <a:spcBef>
                <a:spcPts val="100"/>
              </a:spcBef>
              <a:tabLst>
                <a:tab pos="1244600" algn="l"/>
              </a:tabLst>
            </a:pPr>
            <a:r>
              <a:rPr sz="2800" b="1" spc="-55" dirty="0">
                <a:latin typeface="Arial"/>
                <a:cs typeface="Arial"/>
              </a:rPr>
              <a:t>What?		</a:t>
            </a:r>
            <a:r>
              <a:rPr sz="2800" spc="40" dirty="0">
                <a:latin typeface="Times New Roman"/>
                <a:cs typeface="Times New Roman"/>
              </a:rPr>
              <a:t>When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35" dirty="0">
                <a:latin typeface="Times New Roman"/>
                <a:cs typeface="Times New Roman"/>
              </a:rPr>
              <a:t>method </a:t>
            </a:r>
            <a:r>
              <a:rPr sz="2800" spc="30" dirty="0">
                <a:latin typeface="Times New Roman"/>
                <a:cs typeface="Times New Roman"/>
              </a:rPr>
              <a:t>returns </a:t>
            </a:r>
            <a:r>
              <a:rPr sz="2800" spc="65" dirty="0">
                <a:latin typeface="Times New Roman"/>
                <a:cs typeface="Times New Roman"/>
              </a:rPr>
              <a:t>a </a:t>
            </a:r>
            <a:r>
              <a:rPr sz="2800" spc="-45" dirty="0">
                <a:latin typeface="Times New Roman"/>
                <a:cs typeface="Times New Roman"/>
              </a:rPr>
              <a:t>special </a:t>
            </a:r>
            <a:r>
              <a:rPr sz="2800" spc="-5" dirty="0">
                <a:latin typeface="Times New Roman"/>
                <a:cs typeface="Times New Roman"/>
              </a:rPr>
              <a:t>code </a:t>
            </a:r>
            <a:r>
              <a:rPr sz="2800" spc="1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indicate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an  </a:t>
            </a:r>
            <a:r>
              <a:rPr sz="2800" spc="-15" dirty="0">
                <a:latin typeface="Times New Roman"/>
                <a:cs typeface="Times New Roman"/>
              </a:rPr>
              <a:t>error, </a:t>
            </a:r>
            <a:r>
              <a:rPr sz="2800" dirty="0">
                <a:latin typeface="Times New Roman"/>
                <a:cs typeface="Times New Roman"/>
              </a:rPr>
              <a:t>throw </a:t>
            </a:r>
            <a:r>
              <a:rPr sz="2800" spc="75" dirty="0">
                <a:latin typeface="Times New Roman"/>
                <a:cs typeface="Times New Roman"/>
              </a:rPr>
              <a:t>an </a:t>
            </a:r>
            <a:r>
              <a:rPr sz="2800" spc="-10" dirty="0">
                <a:latin typeface="Times New Roman"/>
                <a:cs typeface="Times New Roman"/>
              </a:rPr>
              <a:t>exception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instead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1282065" algn="l"/>
              </a:tabLst>
            </a:pPr>
            <a:r>
              <a:rPr sz="2800" b="1" spc="-110" dirty="0">
                <a:latin typeface="Arial"/>
                <a:cs typeface="Arial"/>
              </a:rPr>
              <a:t>Why?	</a:t>
            </a:r>
            <a:r>
              <a:rPr sz="2800" spc="-20" dirty="0">
                <a:latin typeface="Times New Roman"/>
                <a:cs typeface="Times New Roman"/>
              </a:rPr>
              <a:t>Clearly </a:t>
            </a:r>
            <a:r>
              <a:rPr sz="2800" spc="10" dirty="0">
                <a:latin typeface="Times New Roman"/>
                <a:cs typeface="Times New Roman"/>
              </a:rPr>
              <a:t>separate </a:t>
            </a:r>
            <a:r>
              <a:rPr sz="2800" spc="45" dirty="0">
                <a:latin typeface="Times New Roman"/>
                <a:cs typeface="Times New Roman"/>
              </a:rPr>
              <a:t>normal </a:t>
            </a:r>
            <a:r>
              <a:rPr sz="2800" spc="-40" dirty="0">
                <a:latin typeface="Times New Roman"/>
                <a:cs typeface="Times New Roman"/>
              </a:rPr>
              <a:t>processing </a:t>
            </a:r>
            <a:r>
              <a:rPr sz="2800" spc="-20" dirty="0">
                <a:latin typeface="Times New Roman"/>
                <a:cs typeface="Times New Roman"/>
              </a:rPr>
              <a:t>from </a:t>
            </a:r>
            <a:r>
              <a:rPr sz="2800" spc="40" dirty="0">
                <a:latin typeface="Times New Roman"/>
                <a:cs typeface="Times New Roman"/>
              </a:rPr>
              <a:t>error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processing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800" b="1" spc="15" dirty="0">
                <a:latin typeface="Arial"/>
                <a:cs typeface="Arial"/>
              </a:rPr>
              <a:t>Example: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99372" y="8024710"/>
            <a:ext cx="988060" cy="446405"/>
            <a:chOff x="2499372" y="8024710"/>
            <a:chExt cx="988060" cy="446405"/>
          </a:xfrm>
        </p:grpSpPr>
        <p:sp>
          <p:nvSpPr>
            <p:cNvPr id="9" name="object 9"/>
            <p:cNvSpPr/>
            <p:nvPr/>
          </p:nvSpPr>
          <p:spPr>
            <a:xfrm>
              <a:off x="2505722" y="803106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0"/>
                  </a:moveTo>
                  <a:lnTo>
                    <a:pt x="803910" y="108369"/>
                  </a:lnTo>
                  <a:lnTo>
                    <a:pt x="0" y="108369"/>
                  </a:lnTo>
                  <a:lnTo>
                    <a:pt x="0" y="325120"/>
                  </a:lnTo>
                  <a:lnTo>
                    <a:pt x="803910" y="325120"/>
                  </a:lnTo>
                  <a:lnTo>
                    <a:pt x="803910" y="433489"/>
                  </a:lnTo>
                  <a:lnTo>
                    <a:pt x="975360" y="216738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00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5722" y="8031060"/>
              <a:ext cx="975360" cy="433705"/>
            </a:xfrm>
            <a:custGeom>
              <a:avLst/>
              <a:gdLst/>
              <a:ahLst/>
              <a:cxnLst/>
              <a:rect l="l" t="t" r="r" b="b"/>
              <a:pathLst>
                <a:path w="975360" h="433704">
                  <a:moveTo>
                    <a:pt x="803910" y="325120"/>
                  </a:moveTo>
                  <a:lnTo>
                    <a:pt x="803910" y="433492"/>
                  </a:lnTo>
                  <a:lnTo>
                    <a:pt x="975360" y="216747"/>
                  </a:lnTo>
                  <a:lnTo>
                    <a:pt x="803910" y="0"/>
                  </a:lnTo>
                  <a:lnTo>
                    <a:pt x="803910" y="108373"/>
                  </a:lnTo>
                  <a:lnTo>
                    <a:pt x="0" y="108373"/>
                  </a:lnTo>
                  <a:lnTo>
                    <a:pt x="0" y="325120"/>
                  </a:lnTo>
                  <a:lnTo>
                    <a:pt x="803910" y="32512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4900" y="5638800"/>
            <a:ext cx="10826750" cy="31064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7020" marR="7239634" indent="-274955">
              <a:lnSpc>
                <a:spcPts val="2000"/>
              </a:lnSpc>
              <a:spcBef>
                <a:spcPts val="300"/>
              </a:spcBef>
            </a:pPr>
            <a:r>
              <a:rPr sz="1800" spc="-5" dirty="0">
                <a:latin typeface="Courier New"/>
                <a:cs typeface="Courier New"/>
              </a:rPr>
              <a:t>int </a:t>
            </a:r>
            <a:r>
              <a:rPr sz="1800" b="1" spc="-5" dirty="0">
                <a:latin typeface="Courier New"/>
                <a:cs typeface="Courier New"/>
              </a:rPr>
              <a:t>withdraw</a:t>
            </a:r>
            <a:r>
              <a:rPr sz="1800" spc="-5" dirty="0">
                <a:latin typeface="Courier New"/>
                <a:cs typeface="Courier New"/>
              </a:rPr>
              <a:t>(int amount)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if (amount </a:t>
            </a:r>
            <a:r>
              <a:rPr sz="1800" dirty="0">
                <a:latin typeface="Courier New"/>
                <a:cs typeface="Courier New"/>
              </a:rPr>
              <a:t>&gt;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balance)</a:t>
            </a:r>
            <a:endParaRPr sz="1800">
              <a:latin typeface="Courier New"/>
              <a:cs typeface="Courier New"/>
            </a:endParaRPr>
          </a:p>
          <a:p>
            <a:pPr marL="561340">
              <a:lnSpc>
                <a:spcPts val="188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return</a:t>
            </a:r>
            <a:r>
              <a:rPr sz="1800" spc="-1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-1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00"/>
              </a:lnSpc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424180" marR="7925434" indent="-137795">
              <a:lnSpc>
                <a:spcPts val="2000"/>
              </a:lnSpc>
              <a:spcBef>
                <a:spcPts val="120"/>
              </a:spcBef>
            </a:pPr>
            <a:r>
              <a:rPr sz="1800" spc="-5" dirty="0">
                <a:latin typeface="Courier New"/>
                <a:cs typeface="Courier New"/>
              </a:rPr>
              <a:t>{balance -= amount; 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return</a:t>
            </a:r>
            <a:r>
              <a:rPr sz="1800" spc="-1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0</a:t>
            </a: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196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Courier New"/>
              <a:cs typeface="Courier New"/>
            </a:endParaRPr>
          </a:p>
          <a:p>
            <a:pPr marL="3817620" marR="5080" indent="-274955">
              <a:lnSpc>
                <a:spcPts val="2000"/>
              </a:lnSpc>
              <a:spcBef>
                <a:spcPts val="5"/>
              </a:spcBef>
            </a:pP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void </a:t>
            </a:r>
            <a:r>
              <a:rPr sz="1800" b="1" spc="-5" dirty="0">
                <a:latin typeface="Courier New"/>
                <a:cs typeface="Courier New"/>
              </a:rPr>
              <a:t>withdraw</a:t>
            </a:r>
            <a:r>
              <a:rPr sz="1800" spc="-5" dirty="0">
                <a:latin typeface="Courier New"/>
                <a:cs typeface="Courier New"/>
              </a:rPr>
              <a:t>(int amount)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throws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BalanceException </a:t>
            </a:r>
            <a:r>
              <a:rPr sz="1800" dirty="0">
                <a:latin typeface="Courier New"/>
                <a:cs typeface="Courier New"/>
              </a:rPr>
              <a:t>{  </a:t>
            </a:r>
            <a:r>
              <a:rPr sz="1800" spc="-5" dirty="0">
                <a:latin typeface="Courier New"/>
                <a:cs typeface="Courier New"/>
              </a:rPr>
              <a:t>if (amount </a:t>
            </a:r>
            <a:r>
              <a:rPr sz="1800" dirty="0">
                <a:latin typeface="Courier New"/>
                <a:cs typeface="Courier New"/>
              </a:rPr>
              <a:t>&gt; </a:t>
            </a:r>
            <a:r>
              <a:rPr sz="1800" spc="-5" dirty="0">
                <a:latin typeface="Courier New"/>
                <a:cs typeface="Courier New"/>
              </a:rPr>
              <a:t>balance) </a:t>
            </a:r>
            <a:r>
              <a:rPr sz="1800" spc="-5" dirty="0">
                <a:solidFill>
                  <a:srgbClr val="FF2600"/>
                </a:solidFill>
                <a:latin typeface="Courier New"/>
                <a:cs typeface="Courier New"/>
              </a:rPr>
              <a:t>throw new </a:t>
            </a:r>
            <a:r>
              <a:rPr sz="1800" dirty="0">
                <a:solidFill>
                  <a:srgbClr val="FF2600"/>
                </a:solidFill>
                <a:latin typeface="Courier New"/>
                <a:cs typeface="Courier New"/>
              </a:rPr>
              <a:t>BalanceException()</a:t>
            </a:r>
            <a:r>
              <a:rPr sz="1800" dirty="0">
                <a:latin typeface="Courier New"/>
                <a:cs typeface="Courier New"/>
              </a:rPr>
              <a:t>;  </a:t>
            </a:r>
            <a:r>
              <a:rPr sz="1800" spc="-5" dirty="0">
                <a:latin typeface="Courier New"/>
                <a:cs typeface="Courier New"/>
              </a:rPr>
              <a:t>balance -=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amount;</a:t>
            </a:r>
            <a:endParaRPr sz="1800">
              <a:latin typeface="Courier New"/>
              <a:cs typeface="Courier New"/>
            </a:endParaRPr>
          </a:p>
          <a:p>
            <a:pPr marL="3543300">
              <a:lnSpc>
                <a:spcPts val="1960"/>
              </a:lnSpc>
            </a:pPr>
            <a:r>
              <a:rPr sz="1800" dirty="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00" y="762000"/>
            <a:ext cx="96647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3700" y="495300"/>
            <a:ext cx="967613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2160" algn="l"/>
                <a:tab pos="4763770" algn="l"/>
                <a:tab pos="6363335" algn="l"/>
              </a:tabLst>
            </a:pPr>
            <a:r>
              <a:rPr sz="7400" spc="-90" dirty="0"/>
              <a:t>Why	</a:t>
            </a:r>
            <a:r>
              <a:rPr sz="7400" spc="-30" dirty="0"/>
              <a:t>should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sp>
        <p:nvSpPr>
          <p:cNvPr id="4" name="object 4"/>
          <p:cNvSpPr txBox="1"/>
          <p:nvPr/>
        </p:nvSpPr>
        <p:spPr>
          <a:xfrm>
            <a:off x="800100" y="2774950"/>
            <a:ext cx="8369300" cy="5698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5279" algn="l"/>
              </a:tabLst>
            </a:pPr>
            <a:r>
              <a:rPr sz="3150" spc="-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150" b="1" spc="-35" dirty="0">
                <a:solidFill>
                  <a:srgbClr val="6C6963"/>
                </a:solidFill>
                <a:latin typeface="Times New Roman"/>
                <a:cs typeface="Times New Roman"/>
              </a:rPr>
              <a:t>improve </a:t>
            </a:r>
            <a:r>
              <a:rPr sz="3150" b="1" spc="40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3150" b="1" spc="9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b="1" spc="-40" dirty="0">
                <a:solidFill>
                  <a:srgbClr val="6C6963"/>
                </a:solidFill>
                <a:latin typeface="Times New Roman"/>
                <a:cs typeface="Times New Roman"/>
              </a:rPr>
              <a:t>design</a:t>
            </a:r>
            <a:r>
              <a:rPr sz="3150" b="1" spc="1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10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3150" spc="-50" dirty="0">
                <a:solidFill>
                  <a:srgbClr val="6C6963"/>
                </a:solidFill>
                <a:latin typeface="Times New Roman"/>
                <a:cs typeface="Times New Roman"/>
              </a:rPr>
              <a:t>software</a:t>
            </a:r>
            <a:endParaRPr sz="3150" dirty="0">
              <a:latin typeface="Times New Roman"/>
              <a:cs typeface="Times New Roman"/>
            </a:endParaRPr>
          </a:p>
          <a:p>
            <a:pPr marL="469900" marR="791845" indent="-457200">
              <a:lnSpc>
                <a:spcPct val="177200"/>
              </a:lnSpc>
              <a:spcBef>
                <a:spcPts val="100"/>
              </a:spcBef>
            </a:pPr>
            <a:r>
              <a:rPr sz="3150" spc="-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150" spc="30" dirty="0">
                <a:solidFill>
                  <a:srgbClr val="6C6963"/>
                </a:solidFill>
                <a:latin typeface="Times New Roman"/>
                <a:cs typeface="Times New Roman"/>
              </a:rPr>
              <a:t>counter </a:t>
            </a:r>
            <a:r>
              <a:rPr sz="3150" spc="-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3150" spc="-25" dirty="0">
                <a:solidFill>
                  <a:srgbClr val="6C6963"/>
                </a:solidFill>
                <a:latin typeface="Times New Roman"/>
                <a:cs typeface="Times New Roman"/>
              </a:rPr>
              <a:t>decay </a:t>
            </a:r>
            <a:r>
              <a:rPr sz="3150" spc="-75" dirty="0">
                <a:solidFill>
                  <a:srgbClr val="6C6963"/>
                </a:solidFill>
                <a:latin typeface="Times New Roman"/>
                <a:cs typeface="Times New Roman"/>
              </a:rPr>
              <a:t>(</a:t>
            </a:r>
            <a:r>
              <a:rPr sz="3150" b="1" spc="-75" dirty="0">
                <a:solidFill>
                  <a:srgbClr val="6C6963"/>
                </a:solidFill>
                <a:latin typeface="Times New Roman"/>
                <a:cs typeface="Times New Roman"/>
              </a:rPr>
              <a:t>software </a:t>
            </a:r>
            <a:r>
              <a:rPr sz="3150" b="1" spc="-65" dirty="0">
                <a:solidFill>
                  <a:srgbClr val="6C6963"/>
                </a:solidFill>
                <a:latin typeface="Times New Roman"/>
                <a:cs typeface="Times New Roman"/>
              </a:rPr>
              <a:t>ageing</a:t>
            </a:r>
            <a:r>
              <a:rPr sz="3150" spc="-65" dirty="0">
                <a:solidFill>
                  <a:srgbClr val="6C6963"/>
                </a:solidFill>
                <a:latin typeface="Times New Roman"/>
                <a:cs typeface="Times New Roman"/>
              </a:rPr>
              <a:t>)  </a:t>
            </a:r>
            <a:r>
              <a:rPr sz="3150" spc="-10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3150" spc="-35" dirty="0">
                <a:solidFill>
                  <a:srgbClr val="6C6963"/>
                </a:solidFill>
                <a:latin typeface="Times New Roman"/>
                <a:cs typeface="Times New Roman"/>
              </a:rPr>
              <a:t>helps </a:t>
            </a:r>
            <a:r>
              <a:rPr sz="3150" spc="-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315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150" spc="30" dirty="0">
                <a:solidFill>
                  <a:srgbClr val="6C6963"/>
                </a:solidFill>
                <a:latin typeface="Times New Roman"/>
                <a:cs typeface="Times New Roman"/>
              </a:rPr>
              <a:t>remain </a:t>
            </a:r>
            <a:r>
              <a:rPr sz="3150" spc="5" dirty="0">
                <a:solidFill>
                  <a:srgbClr val="6C6963"/>
                </a:solidFill>
                <a:latin typeface="Times New Roman"/>
                <a:cs typeface="Times New Roman"/>
              </a:rPr>
              <a:t>in</a:t>
            </a:r>
            <a:r>
              <a:rPr sz="3150" spc="-1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5" dirty="0">
                <a:solidFill>
                  <a:srgbClr val="6C6963"/>
                </a:solidFill>
                <a:latin typeface="Times New Roman"/>
                <a:cs typeface="Times New Roman"/>
              </a:rPr>
              <a:t>shape</a:t>
            </a:r>
            <a:endParaRPr sz="3150" dirty="0">
              <a:latin typeface="Times New Roman"/>
              <a:cs typeface="Times New Roman"/>
            </a:endParaRPr>
          </a:p>
          <a:p>
            <a:pPr marL="12700" marR="1336040">
              <a:lnSpc>
                <a:spcPct val="178600"/>
              </a:lnSpc>
              <a:spcBef>
                <a:spcPts val="50"/>
              </a:spcBef>
            </a:pPr>
            <a:r>
              <a:rPr sz="3150" spc="-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150" spc="-20" dirty="0">
                <a:solidFill>
                  <a:srgbClr val="6C6963"/>
                </a:solidFill>
                <a:latin typeface="Times New Roman"/>
                <a:cs typeface="Times New Roman"/>
              </a:rPr>
              <a:t>increase </a:t>
            </a:r>
            <a:r>
              <a:rPr sz="3150" b="1" spc="-50" dirty="0">
                <a:solidFill>
                  <a:srgbClr val="6C6963"/>
                </a:solidFill>
                <a:latin typeface="Times New Roman"/>
                <a:cs typeface="Times New Roman"/>
              </a:rPr>
              <a:t>software </a:t>
            </a:r>
            <a:r>
              <a:rPr sz="3150" b="1" spc="-20" dirty="0">
                <a:solidFill>
                  <a:srgbClr val="6C6963"/>
                </a:solidFill>
                <a:latin typeface="Times New Roman"/>
                <a:cs typeface="Times New Roman"/>
              </a:rPr>
              <a:t>comprehensibility </a:t>
            </a:r>
            <a:r>
              <a:rPr lang="en-US" sz="3150" b="1" spc="-2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lang="en-US" sz="3150" spc="-20" dirty="0">
                <a:solidFill>
                  <a:srgbClr val="6C6963"/>
                </a:solidFill>
                <a:latin typeface="Times New Roman"/>
                <a:cs typeface="Times New Roman"/>
              </a:rPr>
              <a:t>t</a:t>
            </a:r>
            <a:r>
              <a:rPr sz="3150" spc="-30" dirty="0">
                <a:solidFill>
                  <a:srgbClr val="6C6963"/>
                </a:solidFill>
                <a:latin typeface="Times New Roman"/>
                <a:cs typeface="Times New Roman"/>
              </a:rPr>
              <a:t>o </a:t>
            </a:r>
            <a:r>
              <a:rPr sz="3150" b="1" spc="-40" dirty="0">
                <a:solidFill>
                  <a:srgbClr val="6C6963"/>
                </a:solidFill>
                <a:latin typeface="Times New Roman"/>
                <a:cs typeface="Times New Roman"/>
              </a:rPr>
              <a:t>find </a:t>
            </a:r>
            <a:r>
              <a:rPr sz="3150" b="1" spc="-55" dirty="0">
                <a:solidFill>
                  <a:srgbClr val="6C6963"/>
                </a:solidFill>
                <a:latin typeface="Times New Roman"/>
                <a:cs typeface="Times New Roman"/>
              </a:rPr>
              <a:t>bugs</a:t>
            </a:r>
            <a:r>
              <a:rPr sz="3150" spc="-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75" dirty="0">
                <a:solidFill>
                  <a:srgbClr val="6C6963"/>
                </a:solidFill>
                <a:latin typeface="Times New Roman"/>
                <a:cs typeface="Times New Roman"/>
              </a:rPr>
              <a:t>and </a:t>
            </a:r>
            <a:r>
              <a:rPr sz="3150" spc="-25" dirty="0">
                <a:solidFill>
                  <a:srgbClr val="6C6963"/>
                </a:solidFill>
                <a:latin typeface="Times New Roman"/>
                <a:cs typeface="Times New Roman"/>
              </a:rPr>
              <a:t>write </a:t>
            </a:r>
            <a:r>
              <a:rPr sz="3150" spc="25" dirty="0">
                <a:solidFill>
                  <a:srgbClr val="6C6963"/>
                </a:solidFill>
                <a:latin typeface="Times New Roman"/>
                <a:cs typeface="Times New Roman"/>
              </a:rPr>
              <a:t>more </a:t>
            </a:r>
            <a:r>
              <a:rPr sz="3150" spc="-5" dirty="0">
                <a:solidFill>
                  <a:srgbClr val="6C6963"/>
                </a:solidFill>
                <a:latin typeface="Times New Roman"/>
                <a:cs typeface="Times New Roman"/>
              </a:rPr>
              <a:t>robust code  </a:t>
            </a:r>
            <a:r>
              <a:rPr sz="3150" spc="-3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150" spc="-20" dirty="0">
                <a:solidFill>
                  <a:srgbClr val="6C6963"/>
                </a:solidFill>
                <a:latin typeface="Times New Roman"/>
                <a:cs typeface="Times New Roman"/>
              </a:rPr>
              <a:t>increase </a:t>
            </a:r>
            <a:r>
              <a:rPr sz="3150" spc="-15" dirty="0">
                <a:solidFill>
                  <a:srgbClr val="6C6963"/>
                </a:solidFill>
                <a:latin typeface="Times New Roman"/>
                <a:cs typeface="Times New Roman"/>
              </a:rPr>
              <a:t>productivity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(program</a:t>
            </a:r>
            <a:r>
              <a:rPr sz="3150" spc="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70" dirty="0">
                <a:solidFill>
                  <a:srgbClr val="6C6963"/>
                </a:solidFill>
                <a:latin typeface="Times New Roman"/>
                <a:cs typeface="Times New Roman"/>
              </a:rPr>
              <a:t>faster)</a:t>
            </a:r>
            <a:r>
              <a:rPr lang="en-US" sz="3150" dirty="0">
                <a:latin typeface="Times New Roman"/>
                <a:cs typeface="Times New Roman"/>
              </a:rPr>
              <a:t> </a:t>
            </a:r>
            <a:r>
              <a:rPr sz="3150" spc="45" dirty="0">
                <a:solidFill>
                  <a:srgbClr val="6C6963"/>
                </a:solidFill>
                <a:latin typeface="Times New Roman"/>
                <a:cs typeface="Times New Roman"/>
              </a:rPr>
              <a:t>on </a:t>
            </a:r>
            <a:r>
              <a:rPr sz="3150" spc="7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150" spc="-35" dirty="0">
                <a:solidFill>
                  <a:srgbClr val="6C6963"/>
                </a:solidFill>
                <a:latin typeface="Times New Roman"/>
                <a:cs typeface="Times New Roman"/>
              </a:rPr>
              <a:t>long </a:t>
            </a:r>
            <a:r>
              <a:rPr sz="3150" spc="75" dirty="0">
                <a:solidFill>
                  <a:srgbClr val="6C6963"/>
                </a:solidFill>
                <a:latin typeface="Times New Roman"/>
                <a:cs typeface="Times New Roman"/>
              </a:rPr>
              <a:t>term </a:t>
            </a:r>
            <a:r>
              <a:rPr sz="3150" spc="-60" dirty="0">
                <a:solidFill>
                  <a:srgbClr val="6C6963"/>
                </a:solidFill>
                <a:latin typeface="Times New Roman"/>
                <a:cs typeface="Times New Roman"/>
              </a:rPr>
              <a:t>basis, </a:t>
            </a:r>
            <a:r>
              <a:rPr sz="3150" spc="45" dirty="0">
                <a:solidFill>
                  <a:srgbClr val="6C6963"/>
                </a:solidFill>
                <a:latin typeface="Times New Roman"/>
                <a:cs typeface="Times New Roman"/>
              </a:rPr>
              <a:t>not on </a:t>
            </a:r>
            <a:r>
              <a:rPr sz="3150" spc="7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150" spc="10" dirty="0">
                <a:solidFill>
                  <a:srgbClr val="6C6963"/>
                </a:solidFill>
                <a:latin typeface="Times New Roman"/>
                <a:cs typeface="Times New Roman"/>
              </a:rPr>
              <a:t>short </a:t>
            </a:r>
            <a:r>
              <a:rPr sz="3150" spc="75" dirty="0">
                <a:solidFill>
                  <a:srgbClr val="6C6963"/>
                </a:solidFill>
                <a:latin typeface="Times New Roman"/>
                <a:cs typeface="Times New Roman"/>
              </a:rPr>
              <a:t>term</a:t>
            </a:r>
            <a:r>
              <a:rPr sz="3150" spc="-3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60" dirty="0">
                <a:solidFill>
                  <a:srgbClr val="6C6963"/>
                </a:solidFill>
                <a:latin typeface="Times New Roman"/>
                <a:cs typeface="Times New Roman"/>
              </a:rPr>
              <a:t>basis</a:t>
            </a:r>
            <a:endParaRPr sz="315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59800" y="2908300"/>
            <a:ext cx="3746500" cy="2819400"/>
            <a:chOff x="8559800" y="2908300"/>
            <a:chExt cx="3746500" cy="2819400"/>
          </a:xfrm>
        </p:grpSpPr>
        <p:sp>
          <p:nvSpPr>
            <p:cNvPr id="6" name="object 6"/>
            <p:cNvSpPr/>
            <p:nvPr/>
          </p:nvSpPr>
          <p:spPr>
            <a:xfrm>
              <a:off x="8559800" y="2908300"/>
              <a:ext cx="1841500" cy="2819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52100" y="2908300"/>
              <a:ext cx="18542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00" y="762000"/>
            <a:ext cx="96647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3700" y="495300"/>
            <a:ext cx="967613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2160" algn="l"/>
                <a:tab pos="4763770" algn="l"/>
                <a:tab pos="6363335" algn="l"/>
              </a:tabLst>
            </a:pPr>
            <a:r>
              <a:rPr sz="7400" spc="-90" dirty="0"/>
              <a:t>Why	</a:t>
            </a:r>
            <a:r>
              <a:rPr sz="7400" spc="-30" dirty="0"/>
              <a:t>should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2811779"/>
            <a:ext cx="11341100" cy="5629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53740" algn="l"/>
              </a:tabLst>
            </a:pPr>
            <a:r>
              <a:rPr sz="3350" spc="-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b="1" spc="20" dirty="0">
                <a:solidFill>
                  <a:srgbClr val="6C6963"/>
                </a:solidFill>
                <a:latin typeface="Times New Roman"/>
                <a:cs typeface="Times New Roman"/>
              </a:rPr>
              <a:t>reduce</a:t>
            </a:r>
            <a:r>
              <a:rPr sz="3350" b="1" spc="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b="1" spc="-75" dirty="0">
                <a:solidFill>
                  <a:srgbClr val="6C6963"/>
                </a:solidFill>
                <a:latin typeface="Times New Roman"/>
                <a:cs typeface="Times New Roman"/>
              </a:rPr>
              <a:t>costs</a:t>
            </a:r>
            <a:r>
              <a:rPr sz="3350" b="1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-10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3350" spc="-45" dirty="0">
                <a:solidFill>
                  <a:srgbClr val="6C6963"/>
                </a:solidFill>
                <a:latin typeface="Times New Roman"/>
                <a:cs typeface="Times New Roman"/>
              </a:rPr>
              <a:t>software</a:t>
            </a: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40" dirty="0">
                <a:solidFill>
                  <a:srgbClr val="6C6963"/>
                </a:solidFill>
                <a:latin typeface="Times New Roman"/>
                <a:cs typeface="Times New Roman"/>
              </a:rPr>
              <a:t>maintenance</a:t>
            </a: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sz="3350" spc="-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b="1" spc="20" dirty="0">
                <a:solidFill>
                  <a:srgbClr val="6C6963"/>
                </a:solidFill>
                <a:latin typeface="Times New Roman"/>
                <a:cs typeface="Times New Roman"/>
              </a:rPr>
              <a:t>reduce </a:t>
            </a:r>
            <a:r>
              <a:rPr sz="3350" b="1" spc="-30" dirty="0">
                <a:solidFill>
                  <a:srgbClr val="6C6963"/>
                </a:solidFill>
                <a:latin typeface="Times New Roman"/>
                <a:cs typeface="Times New Roman"/>
              </a:rPr>
              <a:t>testing</a:t>
            </a:r>
            <a:endParaRPr sz="335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69900" marR="996950">
              <a:lnSpc>
                <a:spcPts val="3800"/>
              </a:lnSpc>
            </a:pP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automatic </a:t>
            </a:r>
            <a:r>
              <a:rPr sz="3350" spc="-20" dirty="0">
                <a:solidFill>
                  <a:srgbClr val="6C6963"/>
                </a:solidFill>
                <a:latin typeface="Times New Roman"/>
                <a:cs typeface="Times New Roman"/>
              </a:rPr>
              <a:t>refactorings </a:t>
            </a:r>
            <a:r>
              <a:rPr sz="3350" spc="45" dirty="0">
                <a:solidFill>
                  <a:srgbClr val="6C6963"/>
                </a:solidFill>
                <a:latin typeface="Times New Roman"/>
                <a:cs typeface="Times New Roman"/>
              </a:rPr>
              <a:t>are </a:t>
            </a:r>
            <a:r>
              <a:rPr sz="3350" spc="40" dirty="0">
                <a:solidFill>
                  <a:srgbClr val="6C6963"/>
                </a:solidFill>
                <a:latin typeface="Times New Roman"/>
                <a:cs typeface="Times New Roman"/>
              </a:rPr>
              <a:t>guaranteed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to be</a:t>
            </a:r>
            <a:r>
              <a:rPr sz="3350" spc="-9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10" dirty="0">
                <a:solidFill>
                  <a:srgbClr val="6C6963"/>
                </a:solidFill>
                <a:latin typeface="Times New Roman"/>
                <a:cs typeface="Times New Roman"/>
              </a:rPr>
              <a:t>behaviour  </a:t>
            </a:r>
            <a:r>
              <a:rPr sz="3350" spc="-20" dirty="0">
                <a:solidFill>
                  <a:srgbClr val="6C6963"/>
                </a:solidFill>
                <a:latin typeface="Times New Roman"/>
                <a:cs typeface="Times New Roman"/>
              </a:rPr>
              <a:t>preserving</a:t>
            </a:r>
            <a:endParaRPr sz="3350" dirty="0">
              <a:latin typeface="Times New Roman"/>
              <a:cs typeface="Times New Roman"/>
            </a:endParaRPr>
          </a:p>
          <a:p>
            <a:pPr marL="12700" marR="2649220">
              <a:lnSpc>
                <a:spcPct val="176600"/>
              </a:lnSpc>
              <a:spcBef>
                <a:spcPts val="10"/>
              </a:spcBef>
            </a:pPr>
            <a:r>
              <a:rPr sz="3350" spc="-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spc="50" dirty="0">
                <a:solidFill>
                  <a:srgbClr val="6C6963"/>
                </a:solidFill>
                <a:latin typeface="Times New Roman"/>
                <a:cs typeface="Times New Roman"/>
              </a:rPr>
              <a:t>prepare </a:t>
            </a:r>
            <a:r>
              <a:rPr sz="3350" spc="-45" dirty="0">
                <a:solidFill>
                  <a:srgbClr val="6C6963"/>
                </a:solidFill>
                <a:latin typeface="Times New Roman"/>
                <a:cs typeface="Times New Roman"/>
              </a:rPr>
              <a:t>for </a:t>
            </a:r>
            <a:r>
              <a:rPr sz="3350" spc="815" dirty="0">
                <a:solidFill>
                  <a:srgbClr val="6C6963"/>
                </a:solidFill>
                <a:latin typeface="Times New Roman"/>
                <a:cs typeface="Times New Roman"/>
              </a:rPr>
              <a:t>/</a:t>
            </a:r>
            <a:r>
              <a:rPr sz="3350" spc="1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-40" dirty="0">
                <a:solidFill>
                  <a:srgbClr val="6C6963"/>
                </a:solidFill>
                <a:latin typeface="Times New Roman"/>
                <a:cs typeface="Times New Roman"/>
              </a:rPr>
              <a:t>facilitate </a:t>
            </a:r>
            <a:r>
              <a:rPr sz="3350" b="1" spc="5" dirty="0">
                <a:solidFill>
                  <a:srgbClr val="6C6963"/>
                </a:solidFill>
                <a:latin typeface="Times New Roman"/>
                <a:cs typeface="Times New Roman"/>
              </a:rPr>
              <a:t>future</a:t>
            </a:r>
            <a:r>
              <a:rPr lang="en-US" sz="3350" b="1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lang="en-US" sz="3350" b="1" spc="-30" dirty="0">
                <a:solidFill>
                  <a:srgbClr val="6C6963"/>
                </a:solidFill>
                <a:latin typeface="Times New Roman"/>
                <a:cs typeface="Times New Roman"/>
              </a:rPr>
              <a:t>customizations</a:t>
            </a:r>
            <a:r>
              <a:rPr sz="3350" b="1" spc="-30" dirty="0">
                <a:solidFill>
                  <a:srgbClr val="6C6963"/>
                </a:solidFill>
                <a:latin typeface="Times New Roman"/>
                <a:cs typeface="Times New Roman"/>
              </a:rPr>
              <a:t>  </a:t>
            </a:r>
            <a:r>
              <a:rPr sz="3350" spc="-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spc="105" dirty="0">
                <a:solidFill>
                  <a:srgbClr val="6C6963"/>
                </a:solidFill>
                <a:latin typeface="Times New Roman"/>
                <a:cs typeface="Times New Roman"/>
              </a:rPr>
              <a:t>turn </a:t>
            </a:r>
            <a:r>
              <a:rPr sz="3350" spc="95" dirty="0">
                <a:solidFill>
                  <a:srgbClr val="6C6963"/>
                </a:solidFill>
                <a:latin typeface="Times New Roman"/>
                <a:cs typeface="Times New Roman"/>
              </a:rPr>
              <a:t>an </a:t>
            </a:r>
            <a:r>
              <a:rPr sz="3350" b="1" spc="345" dirty="0">
                <a:solidFill>
                  <a:srgbClr val="6C6963"/>
                </a:solidFill>
                <a:latin typeface="Times New Roman"/>
                <a:cs typeface="Times New Roman"/>
              </a:rPr>
              <a:t>OO </a:t>
            </a:r>
            <a:r>
              <a:rPr sz="3350" b="1" spc="5" dirty="0">
                <a:solidFill>
                  <a:srgbClr val="6C6963"/>
                </a:solidFill>
                <a:latin typeface="Times New Roman"/>
                <a:cs typeface="Times New Roman"/>
              </a:rPr>
              <a:t>application </a:t>
            </a:r>
            <a:r>
              <a:rPr sz="3350" spc="15" dirty="0">
                <a:solidFill>
                  <a:srgbClr val="6C6963"/>
                </a:solidFill>
                <a:latin typeface="Times New Roman"/>
                <a:cs typeface="Times New Roman"/>
              </a:rPr>
              <a:t>into</a:t>
            </a:r>
            <a:r>
              <a:rPr sz="3350" b="1" spc="1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b="1" spc="85" dirty="0">
                <a:solidFill>
                  <a:srgbClr val="6C6963"/>
                </a:solidFill>
                <a:latin typeface="Times New Roman"/>
                <a:cs typeface="Times New Roman"/>
              </a:rPr>
              <a:t>a</a:t>
            </a:r>
            <a:r>
              <a:rPr sz="3350" b="1" spc="-55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b="1" spc="-25" dirty="0">
                <a:solidFill>
                  <a:srgbClr val="6C6963"/>
                </a:solidFill>
                <a:latin typeface="Times New Roman"/>
                <a:cs typeface="Times New Roman"/>
              </a:rPr>
              <a:t>framework</a:t>
            </a:r>
            <a:endParaRPr sz="335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sz="3350" spc="-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spc="20" dirty="0">
                <a:solidFill>
                  <a:srgbClr val="6C6963"/>
                </a:solidFill>
                <a:latin typeface="Times New Roman"/>
                <a:cs typeface="Times New Roman"/>
              </a:rPr>
              <a:t>introduce </a:t>
            </a:r>
            <a:r>
              <a:rPr sz="3350" b="1" spc="-40" dirty="0">
                <a:solidFill>
                  <a:srgbClr val="6C6963"/>
                </a:solidFill>
                <a:latin typeface="Times New Roman"/>
                <a:cs typeface="Times New Roman"/>
              </a:rPr>
              <a:t>design </a:t>
            </a:r>
            <a:r>
              <a:rPr sz="3350" b="1" spc="40" dirty="0">
                <a:solidFill>
                  <a:srgbClr val="6C6963"/>
                </a:solidFill>
                <a:latin typeface="Times New Roman"/>
                <a:cs typeface="Times New Roman"/>
              </a:rPr>
              <a:t>patterns </a:t>
            </a:r>
            <a:r>
              <a:rPr sz="3350" spc="5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3350" spc="8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350" spc="-20" dirty="0">
                <a:solidFill>
                  <a:srgbClr val="6C6963"/>
                </a:solidFill>
                <a:latin typeface="Times New Roman"/>
                <a:cs typeface="Times New Roman"/>
              </a:rPr>
              <a:t>behaviourally preserving</a:t>
            </a:r>
            <a:r>
              <a:rPr sz="3350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-80" dirty="0">
                <a:solidFill>
                  <a:srgbClr val="6C6963"/>
                </a:solidFill>
                <a:latin typeface="Times New Roman"/>
                <a:cs typeface="Times New Roman"/>
              </a:rPr>
              <a:t>way</a:t>
            </a:r>
            <a:endParaRPr sz="33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000" y="762000"/>
            <a:ext cx="101727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9700" y="495300"/>
            <a:ext cx="1018222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9865" algn="l"/>
                <a:tab pos="6868795" algn="l"/>
              </a:tabLst>
            </a:pPr>
            <a:r>
              <a:rPr sz="7400" spc="110" dirty="0"/>
              <a:t>When</a:t>
            </a:r>
            <a:r>
              <a:rPr sz="7400" spc="10" dirty="0"/>
              <a:t> </a:t>
            </a:r>
            <a:r>
              <a:rPr sz="7400" spc="-30" dirty="0"/>
              <a:t>should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sp>
        <p:nvSpPr>
          <p:cNvPr id="4" name="object 4"/>
          <p:cNvSpPr txBox="1"/>
          <p:nvPr/>
        </p:nvSpPr>
        <p:spPr>
          <a:xfrm>
            <a:off x="762000" y="2762250"/>
            <a:ext cx="10266045" cy="564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Whenever </a:t>
            </a:r>
            <a:r>
              <a:rPr sz="3150" spc="-55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150" spc="-75" dirty="0">
                <a:solidFill>
                  <a:srgbClr val="6C6963"/>
                </a:solidFill>
                <a:latin typeface="Times New Roman"/>
                <a:cs typeface="Times New Roman"/>
              </a:rPr>
              <a:t>see </a:t>
            </a:r>
            <a:r>
              <a:rPr sz="3150" spc="40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150" spc="30" dirty="0">
                <a:solidFill>
                  <a:srgbClr val="6C6963"/>
                </a:solidFill>
                <a:latin typeface="Times New Roman"/>
                <a:cs typeface="Times New Roman"/>
              </a:rPr>
              <a:t>need </a:t>
            </a:r>
            <a:r>
              <a:rPr sz="3150" spc="-45" dirty="0">
                <a:solidFill>
                  <a:srgbClr val="6C6963"/>
                </a:solidFill>
                <a:latin typeface="Times New Roman"/>
                <a:cs typeface="Times New Roman"/>
              </a:rPr>
              <a:t>for</a:t>
            </a:r>
            <a:r>
              <a:rPr sz="3150" spc="3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25" dirty="0">
                <a:solidFill>
                  <a:srgbClr val="6C6963"/>
                </a:solidFill>
                <a:latin typeface="Times New Roman"/>
                <a:cs typeface="Times New Roman"/>
              </a:rPr>
              <a:t>it</a:t>
            </a:r>
            <a:endParaRPr sz="3150" dirty="0">
              <a:latin typeface="Times New Roman"/>
              <a:cs typeface="Times New Roman"/>
            </a:endParaRPr>
          </a:p>
          <a:p>
            <a:pPr marL="508000" marR="4602480">
              <a:lnSpc>
                <a:spcPct val="177200"/>
              </a:lnSpc>
              <a:spcBef>
                <a:spcPts val="100"/>
              </a:spcBef>
            </a:pPr>
            <a:r>
              <a:rPr sz="3150" spc="60" dirty="0">
                <a:solidFill>
                  <a:srgbClr val="6C6963"/>
                </a:solidFill>
                <a:latin typeface="Times New Roman"/>
                <a:cs typeface="Times New Roman"/>
              </a:rPr>
              <a:t>Do </a:t>
            </a:r>
            <a:r>
              <a:rPr sz="3150" spc="-25" dirty="0">
                <a:solidFill>
                  <a:srgbClr val="6C6963"/>
                </a:solidFill>
                <a:latin typeface="Times New Roman"/>
                <a:cs typeface="Times New Roman"/>
              </a:rPr>
              <a:t>it </a:t>
            </a:r>
            <a:r>
              <a:rPr sz="3150" spc="-60" dirty="0">
                <a:solidFill>
                  <a:srgbClr val="6C6963"/>
                </a:solidFill>
                <a:latin typeface="Times New Roman"/>
                <a:cs typeface="Times New Roman"/>
              </a:rPr>
              <a:t>all </a:t>
            </a:r>
            <a:r>
              <a:rPr sz="3150" spc="40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time </a:t>
            </a:r>
            <a:r>
              <a:rPr sz="3150" spc="5" dirty="0">
                <a:solidFill>
                  <a:srgbClr val="6C6963"/>
                </a:solidFill>
                <a:latin typeface="Times New Roman"/>
                <a:cs typeface="Times New Roman"/>
              </a:rPr>
              <a:t>in </a:t>
            </a:r>
            <a:r>
              <a:rPr sz="3150" spc="-50" dirty="0">
                <a:solidFill>
                  <a:srgbClr val="6C6963"/>
                </a:solidFill>
                <a:latin typeface="Times New Roman"/>
                <a:cs typeface="Times New Roman"/>
              </a:rPr>
              <a:t>little </a:t>
            </a:r>
            <a:r>
              <a:rPr sz="3150" spc="-20" dirty="0">
                <a:solidFill>
                  <a:srgbClr val="6C6963"/>
                </a:solidFill>
                <a:latin typeface="Times New Roman"/>
                <a:cs typeface="Times New Roman"/>
              </a:rPr>
              <a:t>bursts  </a:t>
            </a:r>
            <a:r>
              <a:rPr sz="3150" spc="40" dirty="0">
                <a:solidFill>
                  <a:srgbClr val="6C6963"/>
                </a:solidFill>
                <a:latin typeface="Times New Roman"/>
                <a:cs typeface="Times New Roman"/>
              </a:rPr>
              <a:t>Not </a:t>
            </a:r>
            <a:r>
              <a:rPr sz="3150" spc="45" dirty="0">
                <a:solidFill>
                  <a:srgbClr val="6C6963"/>
                </a:solidFill>
                <a:latin typeface="Times New Roman"/>
                <a:cs typeface="Times New Roman"/>
              </a:rPr>
              <a:t>on </a:t>
            </a:r>
            <a:r>
              <a:rPr sz="3150" spc="7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150" spc="-20" dirty="0">
                <a:solidFill>
                  <a:srgbClr val="6C6963"/>
                </a:solidFill>
                <a:latin typeface="Times New Roman"/>
                <a:cs typeface="Times New Roman"/>
              </a:rPr>
              <a:t>pre-set </a:t>
            </a:r>
            <a:r>
              <a:rPr sz="3150" spc="-10" dirty="0">
                <a:solidFill>
                  <a:srgbClr val="6C6963"/>
                </a:solidFill>
                <a:latin typeface="Times New Roman"/>
                <a:cs typeface="Times New Roman"/>
              </a:rPr>
              <a:t>periodical</a:t>
            </a:r>
            <a:r>
              <a:rPr sz="3150" spc="-17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60" dirty="0">
                <a:solidFill>
                  <a:srgbClr val="6C6963"/>
                </a:solidFill>
                <a:latin typeface="Times New Roman"/>
                <a:cs typeface="Times New Roman"/>
              </a:rPr>
              <a:t>basis</a:t>
            </a:r>
            <a:endParaRPr sz="315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020"/>
              </a:spcBef>
              <a:tabLst>
                <a:tab pos="2920365" algn="l"/>
              </a:tabLst>
            </a:pPr>
            <a:r>
              <a:rPr sz="3150" spc="-45" dirty="0">
                <a:solidFill>
                  <a:srgbClr val="6C6963"/>
                </a:solidFill>
                <a:latin typeface="Times New Roman"/>
                <a:cs typeface="Times New Roman"/>
              </a:rPr>
              <a:t>Apply </a:t>
            </a:r>
            <a:r>
              <a:rPr sz="3150" spc="40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3150" spc="6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rule</a:t>
            </a:r>
            <a:r>
              <a:rPr sz="3150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100" dirty="0">
                <a:solidFill>
                  <a:srgbClr val="6C6963"/>
                </a:solidFill>
                <a:latin typeface="Times New Roman"/>
                <a:cs typeface="Times New Roman"/>
              </a:rPr>
              <a:t>of	</a:t>
            </a:r>
            <a:r>
              <a:rPr sz="3150" spc="30" dirty="0">
                <a:solidFill>
                  <a:srgbClr val="6C6963"/>
                </a:solidFill>
                <a:latin typeface="Times New Roman"/>
                <a:cs typeface="Times New Roman"/>
              </a:rPr>
              <a:t>three</a:t>
            </a:r>
            <a:endParaRPr sz="3150" dirty="0">
              <a:latin typeface="Times New Roman"/>
              <a:cs typeface="Times New Roman"/>
            </a:endParaRPr>
          </a:p>
          <a:p>
            <a:pPr marL="508000">
              <a:lnSpc>
                <a:spcPct val="100000"/>
              </a:lnSpc>
              <a:spcBef>
                <a:spcPts val="2920"/>
              </a:spcBef>
            </a:pPr>
            <a:r>
              <a:rPr sz="3150" spc="-30" dirty="0">
                <a:solidFill>
                  <a:srgbClr val="6C6963"/>
                </a:solidFill>
                <a:latin typeface="Times New Roman"/>
                <a:cs typeface="Times New Roman"/>
              </a:rPr>
              <a:t>1</a:t>
            </a:r>
            <a:r>
              <a:rPr sz="3150" spc="-44" baseline="50264" dirty="0">
                <a:solidFill>
                  <a:srgbClr val="6C6963"/>
                </a:solidFill>
                <a:latin typeface="Times New Roman"/>
                <a:cs typeface="Times New Roman"/>
              </a:rPr>
              <a:t>st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time </a:t>
            </a:r>
            <a:r>
              <a:rPr sz="3150" spc="-90" dirty="0">
                <a:solidFill>
                  <a:srgbClr val="6C6963"/>
                </a:solidFill>
                <a:latin typeface="Times New Roman"/>
                <a:cs typeface="Times New Roman"/>
              </a:rPr>
              <a:t>: </a:t>
            </a:r>
            <a:r>
              <a:rPr sz="3150" spc="10" dirty="0">
                <a:solidFill>
                  <a:srgbClr val="6C6963"/>
                </a:solidFill>
                <a:latin typeface="Times New Roman"/>
                <a:cs typeface="Times New Roman"/>
              </a:rPr>
              <a:t>implement </a:t>
            </a:r>
            <a:r>
              <a:rPr sz="3150" spc="-25" dirty="0">
                <a:solidFill>
                  <a:srgbClr val="6C6963"/>
                </a:solidFill>
                <a:latin typeface="Times New Roman"/>
                <a:cs typeface="Times New Roman"/>
              </a:rPr>
              <a:t>from</a:t>
            </a:r>
            <a:r>
              <a:rPr sz="3150" spc="-13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spc="-10" dirty="0">
                <a:solidFill>
                  <a:srgbClr val="6C6963"/>
                </a:solidFill>
                <a:latin typeface="Times New Roman"/>
                <a:cs typeface="Times New Roman"/>
              </a:rPr>
              <a:t>scratch</a:t>
            </a:r>
            <a:endParaRPr sz="3150" dirty="0">
              <a:latin typeface="Times New Roman"/>
              <a:cs typeface="Times New Roman"/>
            </a:endParaRPr>
          </a:p>
          <a:p>
            <a:pPr marL="508000" marR="43180">
              <a:lnSpc>
                <a:spcPct val="177200"/>
              </a:lnSpc>
              <a:spcBef>
                <a:spcPts val="100"/>
              </a:spcBef>
            </a:pPr>
            <a:r>
              <a:rPr sz="3150" spc="35" dirty="0">
                <a:solidFill>
                  <a:srgbClr val="6C6963"/>
                </a:solidFill>
                <a:latin typeface="Times New Roman"/>
                <a:cs typeface="Times New Roman"/>
              </a:rPr>
              <a:t>2</a:t>
            </a:r>
            <a:r>
              <a:rPr sz="3150" spc="52" baseline="50264" dirty="0">
                <a:solidFill>
                  <a:srgbClr val="6C6963"/>
                </a:solidFill>
                <a:latin typeface="Times New Roman"/>
                <a:cs typeface="Times New Roman"/>
              </a:rPr>
              <a:t>nd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time </a:t>
            </a:r>
            <a:r>
              <a:rPr sz="3150" spc="-90" dirty="0">
                <a:solidFill>
                  <a:srgbClr val="6C6963"/>
                </a:solidFill>
                <a:latin typeface="Times New Roman"/>
                <a:cs typeface="Times New Roman"/>
              </a:rPr>
              <a:t>: </a:t>
            </a:r>
            <a:r>
              <a:rPr sz="3150" spc="10" dirty="0">
                <a:solidFill>
                  <a:srgbClr val="6C6963"/>
                </a:solidFill>
                <a:latin typeface="Times New Roman"/>
                <a:cs typeface="Times New Roman"/>
              </a:rPr>
              <a:t>implement </a:t>
            </a:r>
            <a:r>
              <a:rPr sz="3150" spc="-10" dirty="0">
                <a:solidFill>
                  <a:srgbClr val="6C6963"/>
                </a:solidFill>
                <a:latin typeface="Times New Roman"/>
                <a:cs typeface="Times New Roman"/>
              </a:rPr>
              <a:t>something </a:t>
            </a:r>
            <a:r>
              <a:rPr sz="3150" spc="-35" dirty="0">
                <a:solidFill>
                  <a:srgbClr val="6C6963"/>
                </a:solidFill>
                <a:latin typeface="Times New Roman"/>
                <a:cs typeface="Times New Roman"/>
              </a:rPr>
              <a:t>similar </a:t>
            </a:r>
            <a:r>
              <a:rPr sz="3150" spc="-80" dirty="0">
                <a:solidFill>
                  <a:srgbClr val="6C6963"/>
                </a:solidFill>
                <a:latin typeface="Times New Roman"/>
                <a:cs typeface="Times New Roman"/>
              </a:rPr>
              <a:t>by </a:t>
            </a:r>
            <a:r>
              <a:rPr sz="3150" spc="-5" dirty="0">
                <a:solidFill>
                  <a:srgbClr val="6C6963"/>
                </a:solidFill>
                <a:latin typeface="Times New Roman"/>
                <a:cs typeface="Times New Roman"/>
              </a:rPr>
              <a:t>code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duplication  </a:t>
            </a:r>
            <a:r>
              <a:rPr sz="3150" spc="25" dirty="0">
                <a:solidFill>
                  <a:srgbClr val="6C6963"/>
                </a:solidFill>
                <a:latin typeface="Times New Roman"/>
                <a:cs typeface="Times New Roman"/>
              </a:rPr>
              <a:t>3</a:t>
            </a:r>
            <a:r>
              <a:rPr sz="3150" spc="37" baseline="50264" dirty="0">
                <a:solidFill>
                  <a:srgbClr val="6C6963"/>
                </a:solidFill>
                <a:latin typeface="Times New Roman"/>
                <a:cs typeface="Times New Roman"/>
              </a:rPr>
              <a:t>rd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time </a:t>
            </a:r>
            <a:r>
              <a:rPr sz="3150" spc="-90" dirty="0">
                <a:solidFill>
                  <a:srgbClr val="6C6963"/>
                </a:solidFill>
                <a:latin typeface="Times New Roman"/>
                <a:cs typeface="Times New Roman"/>
              </a:rPr>
              <a:t>: </a:t>
            </a:r>
            <a:r>
              <a:rPr sz="3150" spc="30" dirty="0">
                <a:solidFill>
                  <a:srgbClr val="6C6963"/>
                </a:solidFill>
                <a:latin typeface="Times New Roman"/>
                <a:cs typeface="Times New Roman"/>
              </a:rPr>
              <a:t>do </a:t>
            </a:r>
            <a:r>
              <a:rPr sz="3150" spc="45" dirty="0">
                <a:solidFill>
                  <a:srgbClr val="6C6963"/>
                </a:solidFill>
                <a:latin typeface="Times New Roman"/>
                <a:cs typeface="Times New Roman"/>
              </a:rPr>
              <a:t>not </a:t>
            </a:r>
            <a:r>
              <a:rPr sz="3150" spc="10" dirty="0">
                <a:solidFill>
                  <a:srgbClr val="6C6963"/>
                </a:solidFill>
                <a:latin typeface="Times New Roman"/>
                <a:cs typeface="Times New Roman"/>
              </a:rPr>
              <a:t>implement </a:t>
            </a:r>
            <a:r>
              <a:rPr sz="3150" spc="-35" dirty="0">
                <a:solidFill>
                  <a:srgbClr val="6C6963"/>
                </a:solidFill>
                <a:latin typeface="Times New Roman"/>
                <a:cs typeface="Times New Roman"/>
              </a:rPr>
              <a:t>similar </a:t>
            </a:r>
            <a:r>
              <a:rPr sz="3150" spc="-25" dirty="0">
                <a:solidFill>
                  <a:srgbClr val="6C6963"/>
                </a:solidFill>
                <a:latin typeface="Times New Roman"/>
                <a:cs typeface="Times New Roman"/>
              </a:rPr>
              <a:t>things </a:t>
            </a:r>
            <a:r>
              <a:rPr sz="3150" spc="10" dirty="0">
                <a:solidFill>
                  <a:srgbClr val="6C6963"/>
                </a:solidFill>
                <a:latin typeface="Times New Roman"/>
                <a:cs typeface="Times New Roman"/>
              </a:rPr>
              <a:t>again, </a:t>
            </a:r>
            <a:r>
              <a:rPr sz="3150" spc="35" dirty="0">
                <a:solidFill>
                  <a:srgbClr val="6C6963"/>
                </a:solidFill>
                <a:latin typeface="Times New Roman"/>
                <a:cs typeface="Times New Roman"/>
              </a:rPr>
              <a:t>but</a:t>
            </a:r>
            <a:r>
              <a:rPr sz="3150" spc="-24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6C6963"/>
                </a:solidFill>
                <a:latin typeface="Times New Roman"/>
                <a:cs typeface="Times New Roman"/>
              </a:rPr>
              <a:t>refactor</a:t>
            </a:r>
            <a:endParaRPr sz="315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17000" y="2919489"/>
            <a:ext cx="2933700" cy="3048000"/>
            <a:chOff x="9017000" y="2919489"/>
            <a:chExt cx="2933700" cy="3048000"/>
          </a:xfrm>
        </p:grpSpPr>
        <p:sp>
          <p:nvSpPr>
            <p:cNvPr id="6" name="object 6"/>
            <p:cNvSpPr/>
            <p:nvPr/>
          </p:nvSpPr>
          <p:spPr>
            <a:xfrm>
              <a:off x="9017000" y="2919489"/>
              <a:ext cx="2933700" cy="3047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62668" y="5827789"/>
              <a:ext cx="13708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65670" y="5802389"/>
              <a:ext cx="39400" cy="12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000" y="762000"/>
            <a:ext cx="101727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9700" y="495300"/>
            <a:ext cx="1018222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9865" algn="l"/>
                <a:tab pos="6868795" algn="l"/>
              </a:tabLst>
            </a:pPr>
            <a:r>
              <a:rPr sz="7400" spc="110" dirty="0"/>
              <a:t>When</a:t>
            </a:r>
            <a:r>
              <a:rPr sz="7400" spc="10" dirty="0"/>
              <a:t> </a:t>
            </a:r>
            <a:r>
              <a:rPr sz="7400" spc="-30" dirty="0"/>
              <a:t>should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2786379"/>
            <a:ext cx="11189970" cy="56771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Refactor when </a:t>
            </a:r>
            <a:r>
              <a:rPr sz="3350" b="1" spc="25" dirty="0">
                <a:solidFill>
                  <a:srgbClr val="6C6963"/>
                </a:solidFill>
                <a:latin typeface="Times New Roman"/>
                <a:cs typeface="Times New Roman"/>
              </a:rPr>
              <a:t>adding </a:t>
            </a:r>
            <a:r>
              <a:rPr sz="3350" b="1" spc="-20" dirty="0">
                <a:solidFill>
                  <a:srgbClr val="6C6963"/>
                </a:solidFill>
                <a:latin typeface="Times New Roman"/>
                <a:cs typeface="Times New Roman"/>
              </a:rPr>
              <a:t>new </a:t>
            </a:r>
            <a:r>
              <a:rPr sz="3350" b="1" spc="-25" dirty="0">
                <a:solidFill>
                  <a:srgbClr val="6C6963"/>
                </a:solidFill>
                <a:latin typeface="Times New Roman"/>
                <a:cs typeface="Times New Roman"/>
              </a:rPr>
              <a:t>features </a:t>
            </a:r>
            <a:r>
              <a:rPr sz="3350" b="1" spc="55" dirty="0">
                <a:solidFill>
                  <a:srgbClr val="6C6963"/>
                </a:solidFill>
                <a:latin typeface="Times New Roman"/>
                <a:cs typeface="Times New Roman"/>
              </a:rPr>
              <a:t>or</a:t>
            </a:r>
            <a:r>
              <a:rPr sz="3350" b="1" spc="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b="1" spc="-25" dirty="0">
                <a:solidFill>
                  <a:srgbClr val="6C6963"/>
                </a:solidFill>
                <a:latin typeface="Times New Roman"/>
                <a:cs typeface="Times New Roman"/>
              </a:rPr>
              <a:t>functions</a:t>
            </a:r>
            <a:endParaRPr sz="3350" b="1" dirty="0">
              <a:latin typeface="Times New Roman"/>
              <a:cs typeface="Times New Roman"/>
            </a:endParaRPr>
          </a:p>
          <a:p>
            <a:pPr marL="469900" marR="604520">
              <a:lnSpc>
                <a:spcPts val="3800"/>
              </a:lnSpc>
              <a:spcBef>
                <a:spcPts val="3390"/>
              </a:spcBef>
              <a:tabLst>
                <a:tab pos="2673985" algn="l"/>
              </a:tabLst>
            </a:pPr>
            <a:r>
              <a:rPr sz="3350" spc="-55" dirty="0">
                <a:solidFill>
                  <a:srgbClr val="6C6963"/>
                </a:solidFill>
                <a:latin typeface="Times New Roman"/>
                <a:cs typeface="Times New Roman"/>
              </a:rPr>
              <a:t>Especially</a:t>
            </a:r>
            <a:r>
              <a:rPr sz="3350" spc="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-150" dirty="0">
                <a:solidFill>
                  <a:srgbClr val="6C6963"/>
                </a:solidFill>
                <a:latin typeface="Times New Roman"/>
                <a:cs typeface="Times New Roman"/>
              </a:rPr>
              <a:t>if	</a:t>
            </a: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feature </a:t>
            </a:r>
            <a:r>
              <a:rPr sz="3350" spc="-140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3350" spc="-70" dirty="0">
                <a:solidFill>
                  <a:srgbClr val="6C6963"/>
                </a:solidFill>
                <a:latin typeface="Times New Roman"/>
                <a:cs typeface="Times New Roman"/>
              </a:rPr>
              <a:t>difficult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spc="20" dirty="0">
                <a:solidFill>
                  <a:srgbClr val="6C6963"/>
                </a:solidFill>
                <a:latin typeface="Times New Roman"/>
                <a:cs typeface="Times New Roman"/>
              </a:rPr>
              <a:t>integrate </a:t>
            </a:r>
            <a:r>
              <a:rPr sz="3350" spc="-25" dirty="0">
                <a:solidFill>
                  <a:srgbClr val="6C6963"/>
                </a:solidFill>
                <a:latin typeface="Times New Roman"/>
                <a:cs typeface="Times New Roman"/>
              </a:rPr>
              <a:t>with </a:t>
            </a:r>
            <a:r>
              <a:rPr sz="335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350" spc="-55" dirty="0">
                <a:solidFill>
                  <a:srgbClr val="6C6963"/>
                </a:solidFill>
                <a:latin typeface="Times New Roman"/>
                <a:cs typeface="Times New Roman"/>
              </a:rPr>
              <a:t>existing  </a:t>
            </a: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code</a:t>
            </a: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90"/>
              </a:spcBef>
            </a:pP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Refactor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during </a:t>
            </a:r>
            <a:r>
              <a:rPr sz="3350" b="1" spc="-5" dirty="0">
                <a:solidFill>
                  <a:srgbClr val="6C6963"/>
                </a:solidFill>
                <a:latin typeface="Times New Roman"/>
                <a:cs typeface="Times New Roman"/>
              </a:rPr>
              <a:t>bug</a:t>
            </a:r>
            <a:r>
              <a:rPr sz="3350" b="1" spc="-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b="1" spc="-80" dirty="0">
                <a:solidFill>
                  <a:srgbClr val="6C6963"/>
                </a:solidFill>
                <a:latin typeface="Times New Roman"/>
                <a:cs typeface="Times New Roman"/>
              </a:rPr>
              <a:t>fixing</a:t>
            </a:r>
            <a:endParaRPr sz="335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69900" marR="5080">
              <a:lnSpc>
                <a:spcPts val="3800"/>
              </a:lnSpc>
              <a:tabLst>
                <a:tab pos="904240" algn="l"/>
              </a:tabLst>
            </a:pPr>
            <a:r>
              <a:rPr sz="3350" spc="-70" dirty="0">
                <a:solidFill>
                  <a:srgbClr val="6C6963"/>
                </a:solidFill>
                <a:latin typeface="Times New Roman"/>
                <a:cs typeface="Times New Roman"/>
              </a:rPr>
              <a:t>If	</a:t>
            </a:r>
            <a:r>
              <a:rPr sz="3350" spc="85" dirty="0">
                <a:solidFill>
                  <a:srgbClr val="6C6963"/>
                </a:solidFill>
                <a:latin typeface="Times New Roman"/>
                <a:cs typeface="Times New Roman"/>
              </a:rPr>
              <a:t>a </a:t>
            </a:r>
            <a:r>
              <a:rPr sz="3350" spc="-5" dirty="0">
                <a:solidFill>
                  <a:srgbClr val="6C6963"/>
                </a:solidFill>
                <a:latin typeface="Times New Roman"/>
                <a:cs typeface="Times New Roman"/>
              </a:rPr>
              <a:t>bug </a:t>
            </a:r>
            <a:r>
              <a:rPr sz="3350" spc="-140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3350" spc="-55" dirty="0">
                <a:solidFill>
                  <a:srgbClr val="6C6963"/>
                </a:solidFill>
                <a:latin typeface="Times New Roman"/>
                <a:cs typeface="Times New Roman"/>
              </a:rPr>
              <a:t>very </a:t>
            </a:r>
            <a:r>
              <a:rPr sz="3350" spc="80" dirty="0">
                <a:solidFill>
                  <a:srgbClr val="6C6963"/>
                </a:solidFill>
                <a:latin typeface="Times New Roman"/>
                <a:cs typeface="Times New Roman"/>
              </a:rPr>
              <a:t>hard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spc="10" dirty="0">
                <a:solidFill>
                  <a:srgbClr val="6C6963"/>
                </a:solidFill>
                <a:latin typeface="Times New Roman"/>
                <a:cs typeface="Times New Roman"/>
              </a:rPr>
              <a:t>trace, </a:t>
            </a:r>
            <a:r>
              <a:rPr sz="3350" spc="5" dirty="0">
                <a:solidFill>
                  <a:srgbClr val="6C6963"/>
                </a:solidFill>
                <a:latin typeface="Times New Roman"/>
                <a:cs typeface="Times New Roman"/>
              </a:rPr>
              <a:t>refactor </a:t>
            </a:r>
            <a:r>
              <a:rPr sz="3350" spc="-70" dirty="0">
                <a:solidFill>
                  <a:srgbClr val="6C6963"/>
                </a:solidFill>
                <a:latin typeface="Times New Roman"/>
                <a:cs typeface="Times New Roman"/>
              </a:rPr>
              <a:t>first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make </a:t>
            </a:r>
            <a:r>
              <a:rPr sz="335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code  </a:t>
            </a:r>
            <a:r>
              <a:rPr sz="3350" spc="35" dirty="0">
                <a:solidFill>
                  <a:srgbClr val="6C6963"/>
                </a:solidFill>
                <a:latin typeface="Times New Roman"/>
                <a:cs typeface="Times New Roman"/>
              </a:rPr>
              <a:t>more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understandable, </a:t>
            </a:r>
            <a:r>
              <a:rPr sz="3350" spc="-90" dirty="0">
                <a:solidFill>
                  <a:srgbClr val="6C6963"/>
                </a:solidFill>
                <a:latin typeface="Times New Roman"/>
                <a:cs typeface="Times New Roman"/>
              </a:rPr>
              <a:t>so </a:t>
            </a:r>
            <a:r>
              <a:rPr sz="3350" spc="65" dirty="0">
                <a:solidFill>
                  <a:srgbClr val="6C6963"/>
                </a:solidFill>
                <a:latin typeface="Times New Roman"/>
                <a:cs typeface="Times New Roman"/>
              </a:rPr>
              <a:t>that </a:t>
            </a:r>
            <a:r>
              <a:rPr sz="3350" spc="-50" dirty="0">
                <a:solidFill>
                  <a:srgbClr val="6C6963"/>
                </a:solidFill>
                <a:latin typeface="Times New Roman"/>
                <a:cs typeface="Times New Roman"/>
              </a:rPr>
              <a:t>you </a:t>
            </a:r>
            <a:r>
              <a:rPr sz="3350" spc="45" dirty="0">
                <a:solidFill>
                  <a:srgbClr val="6C6963"/>
                </a:solidFill>
                <a:latin typeface="Times New Roman"/>
                <a:cs typeface="Times New Roman"/>
              </a:rPr>
              <a:t>can </a:t>
            </a:r>
            <a:r>
              <a:rPr sz="3350" spc="50" dirty="0">
                <a:solidFill>
                  <a:srgbClr val="6C6963"/>
                </a:solidFill>
                <a:latin typeface="Times New Roman"/>
                <a:cs typeface="Times New Roman"/>
              </a:rPr>
              <a:t>understand </a:t>
            </a:r>
            <a:r>
              <a:rPr sz="3350" spc="40" dirty="0">
                <a:solidFill>
                  <a:srgbClr val="6C6963"/>
                </a:solidFill>
                <a:latin typeface="Times New Roman"/>
                <a:cs typeface="Times New Roman"/>
              </a:rPr>
              <a:t>better</a:t>
            </a:r>
            <a:r>
              <a:rPr sz="3350" spc="-114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-10" dirty="0">
                <a:solidFill>
                  <a:srgbClr val="6C6963"/>
                </a:solidFill>
                <a:latin typeface="Times New Roman"/>
                <a:cs typeface="Times New Roman"/>
              </a:rPr>
              <a:t>where  </a:t>
            </a:r>
            <a:r>
              <a:rPr sz="335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3350" spc="-5" dirty="0">
                <a:solidFill>
                  <a:srgbClr val="6C6963"/>
                </a:solidFill>
                <a:latin typeface="Times New Roman"/>
                <a:cs typeface="Times New Roman"/>
              </a:rPr>
              <a:t>bug </a:t>
            </a:r>
            <a:r>
              <a:rPr sz="3350" spc="-140" dirty="0">
                <a:solidFill>
                  <a:srgbClr val="6C6963"/>
                </a:solidFill>
                <a:latin typeface="Times New Roman"/>
                <a:cs typeface="Times New Roman"/>
              </a:rPr>
              <a:t>is</a:t>
            </a:r>
            <a:r>
              <a:rPr sz="3350" spc="-4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spc="-5" dirty="0">
                <a:solidFill>
                  <a:srgbClr val="6C6963"/>
                </a:solidFill>
                <a:latin typeface="Times New Roman"/>
                <a:cs typeface="Times New Roman"/>
              </a:rPr>
              <a:t>located</a:t>
            </a: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z="3350" dirty="0">
                <a:solidFill>
                  <a:srgbClr val="6C6963"/>
                </a:solidFill>
                <a:latin typeface="Times New Roman"/>
                <a:cs typeface="Times New Roman"/>
              </a:rPr>
              <a:t>Refactor </a:t>
            </a:r>
            <a:r>
              <a:rPr sz="3350" spc="25" dirty="0">
                <a:solidFill>
                  <a:srgbClr val="6C6963"/>
                </a:solidFill>
                <a:latin typeface="Times New Roman"/>
                <a:cs typeface="Times New Roman"/>
              </a:rPr>
              <a:t>during </a:t>
            </a:r>
            <a:r>
              <a:rPr sz="3350" b="1" dirty="0">
                <a:solidFill>
                  <a:srgbClr val="6C6963"/>
                </a:solidFill>
                <a:latin typeface="Times New Roman"/>
                <a:cs typeface="Times New Roman"/>
              </a:rPr>
              <a:t>code</a:t>
            </a:r>
            <a:r>
              <a:rPr sz="3350" b="1" spc="-3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3350" b="1" spc="-80" dirty="0">
                <a:solidFill>
                  <a:srgbClr val="6C6963"/>
                </a:solidFill>
                <a:latin typeface="Times New Roman"/>
                <a:cs typeface="Times New Roman"/>
              </a:rPr>
              <a:t>reviews</a:t>
            </a:r>
            <a:endParaRPr sz="335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000" y="762000"/>
            <a:ext cx="10172700" cy="92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9700" y="495300"/>
            <a:ext cx="1018222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9865" algn="l"/>
                <a:tab pos="6868795" algn="l"/>
              </a:tabLst>
            </a:pPr>
            <a:r>
              <a:rPr sz="7400" spc="110" dirty="0"/>
              <a:t>When</a:t>
            </a:r>
            <a:r>
              <a:rPr sz="7400" spc="10" dirty="0"/>
              <a:t> </a:t>
            </a:r>
            <a:r>
              <a:rPr sz="7400" spc="-30" dirty="0"/>
              <a:t>should	</a:t>
            </a:r>
            <a:r>
              <a:rPr sz="7400" spc="-125" dirty="0"/>
              <a:t>you	</a:t>
            </a:r>
            <a:r>
              <a:rPr sz="7400" spc="-40" dirty="0"/>
              <a:t>refactor?</a:t>
            </a:r>
            <a:endParaRPr sz="7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7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00100" y="3049270"/>
            <a:ext cx="11582400" cy="51360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4700"/>
              </a:lnSpc>
              <a:spcBef>
                <a:spcPts val="90"/>
              </a:spcBef>
            </a:pPr>
            <a:r>
              <a:rPr sz="4000" spc="-20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4000" spc="-80" dirty="0">
                <a:solidFill>
                  <a:srgbClr val="6C6963"/>
                </a:solidFill>
                <a:latin typeface="Times New Roman"/>
                <a:cs typeface="Times New Roman"/>
              </a:rPr>
              <a:t>also </a:t>
            </a:r>
            <a:r>
              <a:rPr sz="4000" spc="-150" dirty="0">
                <a:solidFill>
                  <a:srgbClr val="6C6963"/>
                </a:solidFill>
                <a:latin typeface="Times New Roman"/>
                <a:cs typeface="Times New Roman"/>
              </a:rPr>
              <a:t>fits </a:t>
            </a:r>
            <a:r>
              <a:rPr sz="4000" dirty="0">
                <a:solidFill>
                  <a:srgbClr val="6C6963"/>
                </a:solidFill>
                <a:latin typeface="Times New Roman"/>
                <a:cs typeface="Times New Roman"/>
              </a:rPr>
              <a:t>naturally in </a:t>
            </a:r>
            <a:r>
              <a:rPr sz="4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4000" b="1" i="1" u="sng" spc="-350" dirty="0">
                <a:solidFill>
                  <a:srgbClr val="6C6963"/>
                </a:solidFill>
                <a:latin typeface="Times New Roman"/>
                <a:cs typeface="Times New Roman"/>
              </a:rPr>
              <a:t>agile</a:t>
            </a:r>
            <a:r>
              <a:rPr sz="4000" b="1" i="1" u="sng" spc="180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b="1" i="1" u="sng" spc="-375" dirty="0">
                <a:solidFill>
                  <a:srgbClr val="6C6963"/>
                </a:solidFill>
                <a:latin typeface="Times New Roman"/>
                <a:cs typeface="Times New Roman"/>
              </a:rPr>
              <a:t>methods</a:t>
            </a:r>
            <a:endParaRPr sz="4000" b="1" u="sng" dirty="0">
              <a:latin typeface="Times New Roman"/>
              <a:cs typeface="Times New Roman"/>
            </a:endParaRPr>
          </a:p>
          <a:p>
            <a:pPr marL="12700">
              <a:lnSpc>
                <a:spcPts val="4700"/>
              </a:lnSpc>
            </a:pPr>
            <a:r>
              <a:rPr sz="4000" spc="-40" dirty="0">
                <a:solidFill>
                  <a:srgbClr val="6C6963"/>
                </a:solidFill>
                <a:latin typeface="Times New Roman"/>
                <a:cs typeface="Times New Roman"/>
              </a:rPr>
              <a:t>philosophy</a:t>
            </a:r>
            <a:endParaRPr sz="4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00"/>
              </a:spcBef>
            </a:pPr>
            <a:r>
              <a:rPr sz="4000" spc="-75" dirty="0">
                <a:solidFill>
                  <a:srgbClr val="6C6963"/>
                </a:solidFill>
                <a:latin typeface="Times New Roman"/>
                <a:cs typeface="Times New Roman"/>
              </a:rPr>
              <a:t>Is </a:t>
            </a:r>
            <a:r>
              <a:rPr sz="4000" spc="30" dirty="0">
                <a:solidFill>
                  <a:srgbClr val="6C6963"/>
                </a:solidFill>
                <a:latin typeface="Times New Roman"/>
                <a:cs typeface="Times New Roman"/>
              </a:rPr>
              <a:t>needed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4000" spc="-25" dirty="0">
                <a:solidFill>
                  <a:srgbClr val="6C6963"/>
                </a:solidFill>
                <a:latin typeface="Times New Roman"/>
                <a:cs typeface="Times New Roman"/>
              </a:rPr>
              <a:t>address </a:t>
            </a:r>
            <a:r>
              <a:rPr sz="4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 </a:t>
            </a:r>
            <a:r>
              <a:rPr sz="4000" spc="-15" dirty="0">
                <a:solidFill>
                  <a:srgbClr val="6C6963"/>
                </a:solidFill>
                <a:latin typeface="Times New Roman"/>
                <a:cs typeface="Times New Roman"/>
              </a:rPr>
              <a:t>principle </a:t>
            </a:r>
            <a:r>
              <a:rPr sz="4000" spc="40" dirty="0">
                <a:solidFill>
                  <a:srgbClr val="6C6963"/>
                </a:solidFill>
                <a:latin typeface="Times New Roman"/>
                <a:cs typeface="Times New Roman"/>
              </a:rPr>
              <a:t>"</a:t>
            </a:r>
            <a:r>
              <a:rPr sz="4000" b="1" spc="40" dirty="0">
                <a:solidFill>
                  <a:srgbClr val="6C6963"/>
                </a:solidFill>
                <a:latin typeface="Times New Roman"/>
                <a:cs typeface="Times New Roman"/>
              </a:rPr>
              <a:t>Maintain</a:t>
            </a:r>
            <a:r>
              <a:rPr sz="4000" b="1" spc="-2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b="1" spc="-70" dirty="0">
                <a:solidFill>
                  <a:srgbClr val="6C6963"/>
                </a:solidFill>
                <a:latin typeface="Times New Roman"/>
                <a:cs typeface="Times New Roman"/>
              </a:rPr>
              <a:t>simplicity</a:t>
            </a:r>
            <a:r>
              <a:rPr sz="4000" spc="-70" dirty="0">
                <a:solidFill>
                  <a:srgbClr val="6C6963"/>
                </a:solidFill>
                <a:latin typeface="Times New Roman"/>
                <a:cs typeface="Times New Roman"/>
              </a:rPr>
              <a:t>"</a:t>
            </a:r>
            <a:endParaRPr sz="4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469900" marR="1689735">
              <a:lnSpc>
                <a:spcPts val="4600"/>
              </a:lnSpc>
            </a:pPr>
            <a:r>
              <a:rPr sz="4000" spc="-10" dirty="0">
                <a:solidFill>
                  <a:srgbClr val="6C6963"/>
                </a:solidFill>
                <a:latin typeface="Times New Roman"/>
                <a:cs typeface="Times New Roman"/>
              </a:rPr>
              <a:t>Wherever </a:t>
            </a:r>
            <a:r>
              <a:rPr sz="4000" spc="-85" dirty="0">
                <a:solidFill>
                  <a:srgbClr val="6C6963"/>
                </a:solidFill>
                <a:latin typeface="Times New Roman"/>
                <a:cs typeface="Times New Roman"/>
              </a:rPr>
              <a:t>possible, actively </a:t>
            </a:r>
            <a:r>
              <a:rPr sz="4000" spc="-90" dirty="0">
                <a:solidFill>
                  <a:srgbClr val="6C6963"/>
                </a:solidFill>
                <a:latin typeface="Times New Roman"/>
                <a:cs typeface="Times New Roman"/>
              </a:rPr>
              <a:t>work </a:t>
            </a:r>
            <a:r>
              <a:rPr sz="4000" spc="20" dirty="0">
                <a:solidFill>
                  <a:srgbClr val="6C6963"/>
                </a:solidFill>
                <a:latin typeface="Times New Roman"/>
                <a:cs typeface="Times New Roman"/>
              </a:rPr>
              <a:t>to </a:t>
            </a:r>
            <a:r>
              <a:rPr sz="4000" spc="-15" dirty="0">
                <a:solidFill>
                  <a:srgbClr val="6C6963"/>
                </a:solidFill>
                <a:latin typeface="Times New Roman"/>
                <a:cs typeface="Times New Roman"/>
              </a:rPr>
              <a:t>eliminate  </a:t>
            </a:r>
            <a:r>
              <a:rPr sz="4000" spc="-50" dirty="0">
                <a:solidFill>
                  <a:srgbClr val="6C6963"/>
                </a:solidFill>
                <a:latin typeface="Times New Roman"/>
                <a:cs typeface="Times New Roman"/>
              </a:rPr>
              <a:t>complexity </a:t>
            </a:r>
            <a:r>
              <a:rPr sz="4000" spc="-35" dirty="0">
                <a:solidFill>
                  <a:srgbClr val="6C6963"/>
                </a:solidFill>
                <a:latin typeface="Times New Roman"/>
                <a:cs typeface="Times New Roman"/>
              </a:rPr>
              <a:t>from </a:t>
            </a:r>
            <a:r>
              <a:rPr sz="4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4000" spc="6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spc="-90" dirty="0">
                <a:solidFill>
                  <a:srgbClr val="6C6963"/>
                </a:solidFill>
                <a:latin typeface="Times New Roman"/>
                <a:cs typeface="Times New Roman"/>
              </a:rPr>
              <a:t>system</a:t>
            </a:r>
            <a:endParaRPr sz="40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679"/>
              </a:spcBef>
            </a:pPr>
            <a:r>
              <a:rPr sz="4000" spc="-200" dirty="0">
                <a:solidFill>
                  <a:srgbClr val="6C6963"/>
                </a:solidFill>
                <a:latin typeface="Times New Roman"/>
                <a:cs typeface="Times New Roman"/>
              </a:rPr>
              <a:t>By </a:t>
            </a:r>
            <a:r>
              <a:rPr sz="4000" spc="-15" dirty="0">
                <a:solidFill>
                  <a:srgbClr val="6C6963"/>
                </a:solidFill>
                <a:latin typeface="Times New Roman"/>
                <a:cs typeface="Times New Roman"/>
              </a:rPr>
              <a:t>refactoring </a:t>
            </a:r>
            <a:r>
              <a:rPr sz="4000" spc="45" dirty="0">
                <a:solidFill>
                  <a:srgbClr val="6C6963"/>
                </a:solidFill>
                <a:latin typeface="Times New Roman"/>
                <a:cs typeface="Times New Roman"/>
              </a:rPr>
              <a:t>the</a:t>
            </a:r>
            <a:r>
              <a:rPr sz="4000" spc="195" dirty="0">
                <a:solidFill>
                  <a:srgbClr val="6C6963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6C6963"/>
                </a:solidFill>
                <a:latin typeface="Times New Roman"/>
                <a:cs typeface="Times New Roman"/>
              </a:rPr>
              <a:t>code</a:t>
            </a: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4A5D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2975</Words>
  <Application>Microsoft Office PowerPoint</Application>
  <PresentationFormat>Custom</PresentationFormat>
  <Paragraphs>497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Comic Sans MS</vt:lpstr>
      <vt:lpstr>Courier New</vt:lpstr>
      <vt:lpstr>Times New Roman</vt:lpstr>
      <vt:lpstr>Office Theme</vt:lpstr>
      <vt:lpstr>Refactoring: Improving the Design of Existing Code</vt:lpstr>
      <vt:lpstr>What is refactoring?</vt:lpstr>
      <vt:lpstr>Definition of Refactoring [Fowler2000]</vt:lpstr>
      <vt:lpstr>Why should you refactor?</vt:lpstr>
      <vt:lpstr>Why should you refactor?</vt:lpstr>
      <vt:lpstr>Why should you refactor?</vt:lpstr>
      <vt:lpstr>When should you refactor?</vt:lpstr>
      <vt:lpstr>When should you refactor?</vt:lpstr>
      <vt:lpstr>When should you refactor?</vt:lpstr>
      <vt:lpstr>What do you tell the manager?</vt:lpstr>
      <vt:lpstr>When shouldn’t you refactor?</vt:lpstr>
      <vt:lpstr>Categories of Refactoring</vt:lpstr>
      <vt:lpstr>Categories of refactorings</vt:lpstr>
      <vt:lpstr>Small refactorings</vt:lpstr>
      <vt:lpstr>Small Refactorings :  (de)composing methods</vt:lpstr>
      <vt:lpstr>(De)composing methods:</vt:lpstr>
      <vt:lpstr>(De)composing methods :</vt:lpstr>
      <vt:lpstr>(De)composing methods :</vt:lpstr>
      <vt:lpstr>(De)composing methods :</vt:lpstr>
      <vt:lpstr>(De)composing methods :</vt:lpstr>
      <vt:lpstr>(De)composing methods :</vt:lpstr>
      <vt:lpstr>(De)composing methods :</vt:lpstr>
      <vt:lpstr>Small refactorings</vt:lpstr>
      <vt:lpstr>Small Refactorings :  moving features between objects</vt:lpstr>
      <vt:lpstr>Moving features between objects :  1,2. Move Method / Field</vt:lpstr>
      <vt:lpstr>Moving features between objects :</vt:lpstr>
      <vt:lpstr>Moving features between objects :</vt:lpstr>
      <vt:lpstr>Moving features between objects :</vt:lpstr>
      <vt:lpstr>Moving features between objects :</vt:lpstr>
      <vt:lpstr>Small refactorings</vt:lpstr>
      <vt:lpstr>Small Refactorings :  organizing data</vt:lpstr>
      <vt:lpstr>Organizing Data :</vt:lpstr>
      <vt:lpstr>Organizing Data :</vt:lpstr>
      <vt:lpstr>Organizing Data :</vt:lpstr>
      <vt:lpstr>Organizing Data : 15,16. Replace Type Code with State/Strategy</vt:lpstr>
      <vt:lpstr>Small refactorings</vt:lpstr>
      <vt:lpstr>Small Refactorings :  dealing with generalisation</vt:lpstr>
      <vt:lpstr>Dealing with Generalisation:</vt:lpstr>
      <vt:lpstr>Dealing with Generalisation:</vt:lpstr>
      <vt:lpstr>Dealing with Generalisation:</vt:lpstr>
      <vt:lpstr>Small refactorings</vt:lpstr>
      <vt:lpstr>Small Refactorings :  simplifying method calls</vt:lpstr>
      <vt:lpstr>Simplifying method calls: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Refactoring: Improving the Design of Existing Code</dc:title>
  <dc:creator>Sania Yousuf</dc:creator>
  <cp:lastModifiedBy>Muhammad Tauseef</cp:lastModifiedBy>
  <cp:revision>19</cp:revision>
  <dcterms:created xsi:type="dcterms:W3CDTF">2020-04-22T03:02:35Z</dcterms:created>
  <dcterms:modified xsi:type="dcterms:W3CDTF">2020-12-23T07:13:11Z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2020-04-22T00:00:00Z</vt:filetime>
  </property>
</Properties>
</file>